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424" r:id="rId2"/>
    <p:sldId id="318" r:id="rId3"/>
    <p:sldId id="421" r:id="rId4"/>
    <p:sldId id="317" r:id="rId5"/>
    <p:sldId id="387" r:id="rId6"/>
    <p:sldId id="316" r:id="rId7"/>
    <p:sldId id="401" r:id="rId8"/>
    <p:sldId id="304" r:id="rId9"/>
    <p:sldId id="402" r:id="rId10"/>
    <p:sldId id="312" r:id="rId11"/>
    <p:sldId id="257" r:id="rId12"/>
    <p:sldId id="454" r:id="rId13"/>
    <p:sldId id="259" r:id="rId14"/>
    <p:sldId id="261" r:id="rId15"/>
    <p:sldId id="390" r:id="rId16"/>
    <p:sldId id="392" r:id="rId17"/>
    <p:sldId id="393" r:id="rId18"/>
    <p:sldId id="395" r:id="rId19"/>
    <p:sldId id="351" r:id="rId20"/>
    <p:sldId id="396" r:id="rId21"/>
    <p:sldId id="403" r:id="rId22"/>
    <p:sldId id="405" r:id="rId23"/>
    <p:sldId id="406" r:id="rId24"/>
    <p:sldId id="407" r:id="rId25"/>
    <p:sldId id="321" r:id="rId26"/>
    <p:sldId id="325" r:id="rId27"/>
    <p:sldId id="457" r:id="rId28"/>
    <p:sldId id="458" r:id="rId29"/>
    <p:sldId id="455" r:id="rId30"/>
    <p:sldId id="456" r:id="rId31"/>
    <p:sldId id="428" r:id="rId32"/>
    <p:sldId id="341" r:id="rId33"/>
    <p:sldId id="350" r:id="rId34"/>
    <p:sldId id="347" r:id="rId35"/>
    <p:sldId id="413" r:id="rId36"/>
    <p:sldId id="346" r:id="rId37"/>
    <p:sldId id="460" r:id="rId38"/>
    <p:sldId id="462" r:id="rId39"/>
    <p:sldId id="465" r:id="rId40"/>
    <p:sldId id="467" r:id="rId41"/>
    <p:sldId id="469" r:id="rId42"/>
    <p:sldId id="468" r:id="rId43"/>
    <p:sldId id="463" r:id="rId44"/>
    <p:sldId id="476" r:id="rId45"/>
    <p:sldId id="477" r:id="rId46"/>
    <p:sldId id="471" r:id="rId47"/>
    <p:sldId id="472" r:id="rId48"/>
    <p:sldId id="474" r:id="rId49"/>
    <p:sldId id="475" r:id="rId5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2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2" autoAdjust="0"/>
    <p:restoredTop sz="94165" autoAdjust="0"/>
  </p:normalViewPr>
  <p:slideViewPr>
    <p:cSldViewPr>
      <p:cViewPr varScale="1">
        <p:scale>
          <a:sx n="65" d="100"/>
          <a:sy n="65" d="100"/>
        </p:scale>
        <p:origin x="-108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notesViewPr>
    <p:cSldViewPr>
      <p:cViewPr varScale="1">
        <p:scale>
          <a:sx n="48" d="100"/>
          <a:sy n="48" d="100"/>
        </p:scale>
        <p:origin x="-2395" y="-82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m\Desktop\UGent\Statistiek\Data%20TTR%20rekengroep%202202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m\Desktop\UGent\Statistiek\Data%20TTR%20rekengroep%202202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m\Desktop\UGent\Statistiek\Data%20TTR%20rekengroep%202202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Dyslexiegroep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Sheet3!$P$7:$Q$7</c:f>
              <c:strCache>
                <c:ptCount val="1"/>
                <c:pt idx="0">
                  <c:v>M</c:v>
                </c:pt>
              </c:strCache>
            </c:strRef>
          </c:tx>
          <c:cat>
            <c:strRef>
              <c:f>Sheet3!$R$6:$W$6</c:f>
              <c:strCache>
                <c:ptCount val="6"/>
                <c:pt idx="0">
                  <c:v>totaal</c:v>
                </c:pt>
                <c:pt idx="1">
                  <c:v>plus</c:v>
                </c:pt>
                <c:pt idx="2">
                  <c:v>min</c:v>
                </c:pt>
                <c:pt idx="3">
                  <c:v>maal</c:v>
                </c:pt>
                <c:pt idx="4">
                  <c:v>deel</c:v>
                </c:pt>
                <c:pt idx="5">
                  <c:v>gemengd</c:v>
                </c:pt>
              </c:strCache>
            </c:strRef>
          </c:cat>
          <c:val>
            <c:numRef>
              <c:f>Sheet3!$R$7:$W$7</c:f>
              <c:numCache>
                <c:formatCode>General</c:formatCode>
                <c:ptCount val="6"/>
                <c:pt idx="0">
                  <c:v>14.729999999999999</c:v>
                </c:pt>
                <c:pt idx="1">
                  <c:v>18.23</c:v>
                </c:pt>
                <c:pt idx="2">
                  <c:v>20.079999999999988</c:v>
                </c:pt>
                <c:pt idx="3">
                  <c:v>11.639999999999999</c:v>
                </c:pt>
                <c:pt idx="4">
                  <c:v>14.58</c:v>
                </c:pt>
                <c:pt idx="5">
                  <c:v>13.5959595959596</c:v>
                </c:pt>
              </c:numCache>
            </c:numRef>
          </c:val>
        </c:ser>
        <c:ser>
          <c:idx val="1"/>
          <c:order val="1"/>
          <c:tx>
            <c:strRef>
              <c:f>Sheet3!$P$8:$Q$8</c:f>
              <c:strCache>
                <c:ptCount val="1"/>
                <c:pt idx="0">
                  <c:v>SD</c:v>
                </c:pt>
              </c:strCache>
            </c:strRef>
          </c:tx>
          <c:cat>
            <c:strRef>
              <c:f>Sheet3!$R$6:$W$6</c:f>
              <c:strCache>
                <c:ptCount val="6"/>
                <c:pt idx="0">
                  <c:v>totaal</c:v>
                </c:pt>
                <c:pt idx="1">
                  <c:v>plus</c:v>
                </c:pt>
                <c:pt idx="2">
                  <c:v>min</c:v>
                </c:pt>
                <c:pt idx="3">
                  <c:v>maal</c:v>
                </c:pt>
                <c:pt idx="4">
                  <c:v>deel</c:v>
                </c:pt>
                <c:pt idx="5">
                  <c:v>gemengd</c:v>
                </c:pt>
              </c:strCache>
            </c:strRef>
          </c:cat>
          <c:val>
            <c:numRef>
              <c:f>Sheet3!$R$8:$W$8</c:f>
              <c:numCache>
                <c:formatCode>General</c:formatCode>
                <c:ptCount val="6"/>
                <c:pt idx="0">
                  <c:v>14.260813724356968</c:v>
                </c:pt>
                <c:pt idx="1">
                  <c:v>16.631389939302476</c:v>
                </c:pt>
                <c:pt idx="2">
                  <c:v>15.568473712518314</c:v>
                </c:pt>
                <c:pt idx="3">
                  <c:v>14.159638185185154</c:v>
                </c:pt>
                <c:pt idx="4">
                  <c:v>14.276617883161904</c:v>
                </c:pt>
                <c:pt idx="5">
                  <c:v>12.059308532584497</c:v>
                </c:pt>
              </c:numCache>
            </c:numRef>
          </c:val>
        </c:ser>
        <c:shape val="box"/>
        <c:axId val="75886592"/>
        <c:axId val="75888128"/>
        <c:axId val="0"/>
      </c:bar3DChart>
      <c:catAx>
        <c:axId val="75886592"/>
        <c:scaling>
          <c:orientation val="minMax"/>
        </c:scaling>
        <c:axPos val="b"/>
        <c:majorTickMark val="none"/>
        <c:tickLblPos val="nextTo"/>
        <c:crossAx val="75888128"/>
        <c:crosses val="autoZero"/>
        <c:auto val="1"/>
        <c:lblAlgn val="ctr"/>
        <c:lblOffset val="100"/>
      </c:catAx>
      <c:valAx>
        <c:axId val="75888128"/>
        <c:scaling>
          <c:orientation val="minMax"/>
          <c:max val="100"/>
          <c:min val="0"/>
        </c:scaling>
        <c:axPos val="l"/>
        <c:majorGridlines/>
        <c:numFmt formatCode="General" sourceLinked="1"/>
        <c:majorTickMark val="none"/>
        <c:tickLblPos val="nextTo"/>
        <c:crossAx val="758865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Controlegroep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Sheet3!$Q$13</c:f>
              <c:strCache>
                <c:ptCount val="1"/>
                <c:pt idx="0">
                  <c:v>M</c:v>
                </c:pt>
              </c:strCache>
            </c:strRef>
          </c:tx>
          <c:cat>
            <c:strRef>
              <c:f>Sheet3!$R$12:$W$12</c:f>
              <c:strCache>
                <c:ptCount val="6"/>
                <c:pt idx="0">
                  <c:v>totaal</c:v>
                </c:pt>
                <c:pt idx="1">
                  <c:v>plus</c:v>
                </c:pt>
                <c:pt idx="2">
                  <c:v>min</c:v>
                </c:pt>
                <c:pt idx="3">
                  <c:v>maal</c:v>
                </c:pt>
                <c:pt idx="4">
                  <c:v>deel</c:v>
                </c:pt>
                <c:pt idx="5">
                  <c:v>gemengd</c:v>
                </c:pt>
              </c:strCache>
            </c:strRef>
          </c:cat>
          <c:val>
            <c:numRef>
              <c:f>Sheet3!$R$13:$W$13</c:f>
              <c:numCache>
                <c:formatCode>General</c:formatCode>
                <c:ptCount val="6"/>
                <c:pt idx="0">
                  <c:v>35.414285714285704</c:v>
                </c:pt>
                <c:pt idx="1">
                  <c:v>37.51</c:v>
                </c:pt>
                <c:pt idx="2">
                  <c:v>34.06</c:v>
                </c:pt>
                <c:pt idx="3">
                  <c:v>28.45</c:v>
                </c:pt>
                <c:pt idx="4">
                  <c:v>33.6</c:v>
                </c:pt>
                <c:pt idx="5">
                  <c:v>34.700000000000003</c:v>
                </c:pt>
              </c:numCache>
            </c:numRef>
          </c:val>
        </c:ser>
        <c:ser>
          <c:idx val="1"/>
          <c:order val="1"/>
          <c:tx>
            <c:strRef>
              <c:f>Sheet3!$Q$14</c:f>
              <c:strCache>
                <c:ptCount val="1"/>
                <c:pt idx="0">
                  <c:v>SD</c:v>
                </c:pt>
              </c:strCache>
            </c:strRef>
          </c:tx>
          <c:cat>
            <c:strRef>
              <c:f>Sheet3!$R$12:$W$12</c:f>
              <c:strCache>
                <c:ptCount val="6"/>
                <c:pt idx="0">
                  <c:v>totaal</c:v>
                </c:pt>
                <c:pt idx="1">
                  <c:v>plus</c:v>
                </c:pt>
                <c:pt idx="2">
                  <c:v>min</c:v>
                </c:pt>
                <c:pt idx="3">
                  <c:v>maal</c:v>
                </c:pt>
                <c:pt idx="4">
                  <c:v>deel</c:v>
                </c:pt>
                <c:pt idx="5">
                  <c:v>gemengd</c:v>
                </c:pt>
              </c:strCache>
            </c:strRef>
          </c:cat>
          <c:val>
            <c:numRef>
              <c:f>Sheet3!$R$14:$W$14</c:f>
              <c:numCache>
                <c:formatCode>General</c:formatCode>
                <c:ptCount val="6"/>
                <c:pt idx="0">
                  <c:v>27.082532397776312</c:v>
                </c:pt>
                <c:pt idx="1">
                  <c:v>24.469108539692904</c:v>
                </c:pt>
                <c:pt idx="2">
                  <c:v>24.564004214099601</c:v>
                </c:pt>
                <c:pt idx="3">
                  <c:v>23.840537160920089</c:v>
                </c:pt>
                <c:pt idx="4">
                  <c:v>25.028468639216477</c:v>
                </c:pt>
                <c:pt idx="5">
                  <c:v>24.643928914100371</c:v>
                </c:pt>
              </c:numCache>
            </c:numRef>
          </c:val>
        </c:ser>
        <c:shape val="box"/>
        <c:axId val="76630272"/>
        <c:axId val="76632064"/>
        <c:axId val="0"/>
      </c:bar3DChart>
      <c:catAx>
        <c:axId val="76630272"/>
        <c:scaling>
          <c:orientation val="minMax"/>
        </c:scaling>
        <c:axPos val="b"/>
        <c:majorTickMark val="none"/>
        <c:tickLblPos val="nextTo"/>
        <c:crossAx val="76632064"/>
        <c:crosses val="autoZero"/>
        <c:auto val="1"/>
        <c:lblAlgn val="ctr"/>
        <c:lblOffset val="100"/>
      </c:catAx>
      <c:valAx>
        <c:axId val="76632064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crossAx val="76630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klinische scores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Sheet3!$Q$3</c:f>
              <c:strCache>
                <c:ptCount val="1"/>
                <c:pt idx="0">
                  <c:v>dyslexie</c:v>
                </c:pt>
              </c:strCache>
            </c:strRef>
          </c:tx>
          <c:cat>
            <c:strRef>
              <c:f>Sheet3!$R$2:$W$2</c:f>
              <c:strCache>
                <c:ptCount val="6"/>
                <c:pt idx="0">
                  <c:v>totaal</c:v>
                </c:pt>
                <c:pt idx="1">
                  <c:v>plus</c:v>
                </c:pt>
                <c:pt idx="2">
                  <c:v>min</c:v>
                </c:pt>
                <c:pt idx="3">
                  <c:v>maal</c:v>
                </c:pt>
                <c:pt idx="4">
                  <c:v>deel</c:v>
                </c:pt>
                <c:pt idx="5">
                  <c:v>gemengd</c:v>
                </c:pt>
              </c:strCache>
            </c:strRef>
          </c:cat>
          <c:val>
            <c:numRef>
              <c:f>Sheet3!$R$3:$W$3</c:f>
              <c:numCache>
                <c:formatCode>General</c:formatCode>
                <c:ptCount val="6"/>
                <c:pt idx="0">
                  <c:v>47</c:v>
                </c:pt>
                <c:pt idx="1">
                  <c:v>37</c:v>
                </c:pt>
                <c:pt idx="2">
                  <c:v>34</c:v>
                </c:pt>
                <c:pt idx="3">
                  <c:v>66</c:v>
                </c:pt>
                <c:pt idx="4">
                  <c:v>44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Sheet3!$Q$4</c:f>
              <c:strCache>
                <c:ptCount val="1"/>
                <c:pt idx="0">
                  <c:v>controle</c:v>
                </c:pt>
              </c:strCache>
            </c:strRef>
          </c:tx>
          <c:cat>
            <c:strRef>
              <c:f>Sheet3!$R$2:$W$2</c:f>
              <c:strCache>
                <c:ptCount val="6"/>
                <c:pt idx="0">
                  <c:v>totaal</c:v>
                </c:pt>
                <c:pt idx="1">
                  <c:v>plus</c:v>
                </c:pt>
                <c:pt idx="2">
                  <c:v>min</c:v>
                </c:pt>
                <c:pt idx="3">
                  <c:v>maal</c:v>
                </c:pt>
                <c:pt idx="4">
                  <c:v>deel</c:v>
                </c:pt>
                <c:pt idx="5">
                  <c:v>gemengd</c:v>
                </c:pt>
              </c:strCache>
            </c:strRef>
          </c:cat>
          <c:val>
            <c:numRef>
              <c:f>Sheet3!$R$4:$W$4</c:f>
              <c:numCache>
                <c:formatCode>General</c:formatCode>
                <c:ptCount val="6"/>
                <c:pt idx="0">
                  <c:v>16</c:v>
                </c:pt>
                <c:pt idx="1">
                  <c:v>8</c:v>
                </c:pt>
                <c:pt idx="2">
                  <c:v>13</c:v>
                </c:pt>
                <c:pt idx="3">
                  <c:v>27</c:v>
                </c:pt>
                <c:pt idx="4">
                  <c:v>17</c:v>
                </c:pt>
                <c:pt idx="5">
                  <c:v>14</c:v>
                </c:pt>
              </c:numCache>
            </c:numRef>
          </c:val>
        </c:ser>
        <c:shape val="box"/>
        <c:axId val="76645504"/>
        <c:axId val="76647040"/>
        <c:axId val="0"/>
      </c:bar3DChart>
      <c:catAx>
        <c:axId val="76645504"/>
        <c:scaling>
          <c:orientation val="minMax"/>
        </c:scaling>
        <c:axPos val="b"/>
        <c:majorTickMark val="none"/>
        <c:tickLblPos val="nextTo"/>
        <c:crossAx val="76647040"/>
        <c:crosses val="autoZero"/>
        <c:auto val="1"/>
        <c:lblAlgn val="ctr"/>
        <c:lblOffset val="100"/>
      </c:catAx>
      <c:valAx>
        <c:axId val="76647040"/>
        <c:scaling>
          <c:orientation val="minMax"/>
          <c:max val="100"/>
          <c:min val="0"/>
        </c:scaling>
        <c:axPos val="l"/>
        <c:majorGridlines/>
        <c:numFmt formatCode="General" sourceLinked="1"/>
        <c:majorTickMark val="none"/>
        <c:tickLblPos val="nextTo"/>
        <c:crossAx val="766455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CCBC-4A08-40ED-8216-DAEA7FE4F742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BF3F-B5DF-4247-AAD4-569165AA2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43AD-D835-4F66-97B4-69B12F1B4A1D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45C6A-DC2F-4CB5-8068-865799C33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45C6A-DC2F-4CB5-8068-865799C339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152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47800" y="6172200"/>
            <a:ext cx="73152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pic>
        <p:nvPicPr>
          <p:cNvPr id="6156" name="Picture 12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333375"/>
            <a:ext cx="8642350" cy="9953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057400"/>
            <a:ext cx="182880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057400"/>
            <a:ext cx="53340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200400"/>
            <a:ext cx="35814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200400"/>
            <a:ext cx="35814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57400"/>
            <a:ext cx="7315200" cy="114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200400"/>
            <a:ext cx="7315200" cy="2819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BA5F19-F147-4900-AB54-0BFEF67AF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447800" y="6172200"/>
            <a:ext cx="73152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7" name="Picture 13" descr="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975" y="333375"/>
            <a:ext cx="8642350" cy="995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190500" indent="193675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‣"/>
        <a:defRPr sz="2800">
          <a:solidFill>
            <a:srgbClr val="5F5F5F"/>
          </a:solidFill>
          <a:latin typeface="+mn-lt"/>
        </a:defRPr>
      </a:lvl2pPr>
      <a:lvl3pPr marL="574675" indent="192088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‧"/>
        <a:defRPr sz="24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yslexie.ugent.b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/>
          <a:lstStyle/>
          <a:p>
            <a:pPr algn="ctr"/>
            <a:r>
              <a:rPr lang="nl-BE" sz="2800" b="1" i="1" dirty="0" smtClean="0"/>
              <a:t>Dyslexie in het hoger onderwijs</a:t>
            </a:r>
            <a:endParaRPr lang="en-US" sz="2800" b="1" i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060848"/>
            <a:ext cx="2808312" cy="245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4635713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400" dirty="0" smtClean="0"/>
              <a:t>Wim Tops - Maaike Callens</a:t>
            </a:r>
          </a:p>
          <a:p>
            <a:pPr algn="ctr"/>
            <a:r>
              <a:rPr lang="nl-BE" sz="1400" dirty="0" smtClean="0"/>
              <a:t>Vakgroep Experimentele Psychologie</a:t>
            </a:r>
          </a:p>
          <a:p>
            <a:pPr algn="ctr"/>
            <a:r>
              <a:rPr lang="nl-BE" sz="1400" dirty="0" smtClean="0"/>
              <a:t>Faculteit Psychologie en Pedagogische Wetenschappen</a:t>
            </a:r>
          </a:p>
          <a:p>
            <a:pPr algn="ctr"/>
            <a:r>
              <a:rPr lang="nl-BE" sz="1400" dirty="0" smtClean="0"/>
              <a:t>Universiteit Gent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400"/>
          </a:xfrm>
          <a:noFill/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nl-BE" sz="2100" dirty="0" smtClean="0">
                <a:latin typeface="Arial (body)"/>
              </a:rPr>
              <a:t>4. Zijn recent ontwikkelde dyslexiebatterijen valide en</a:t>
            </a:r>
          </a:p>
          <a:p>
            <a:pPr marL="514350" indent="-514350"/>
            <a:r>
              <a:rPr lang="nl-BE" sz="2100" dirty="0" smtClean="0">
                <a:latin typeface="Arial (body)"/>
              </a:rPr>
              <a:t>betrouwbaar?</a:t>
            </a:r>
          </a:p>
          <a:p>
            <a:pPr lvl="1"/>
            <a:r>
              <a:rPr lang="nl-BE" sz="1700" dirty="0" smtClean="0">
                <a:latin typeface="Arial (body)"/>
              </a:rPr>
              <a:t>Test voor Gevorderd Lezen en Schrijven (GLETSCHR, 2009)</a:t>
            </a:r>
          </a:p>
          <a:p>
            <a:pPr lvl="1"/>
            <a:r>
              <a:rPr lang="nl-BE" sz="1700" dirty="0" smtClean="0">
                <a:latin typeface="Arial (body)"/>
              </a:rPr>
              <a:t>Interactieve Dyslexietest Amsterdam Antwerpen (IDAA)</a:t>
            </a:r>
          </a:p>
          <a:p>
            <a:pPr marL="342900" indent="-342900"/>
            <a:endParaRPr lang="nl-BE" sz="2300" dirty="0" smtClean="0">
              <a:latin typeface="Arial (body)"/>
            </a:endParaRPr>
          </a:p>
          <a:p>
            <a:pPr marL="342900" indent="-342900"/>
            <a:r>
              <a:rPr lang="nl-BE" sz="2300" dirty="0" smtClean="0">
                <a:latin typeface="Arial (body)"/>
              </a:rPr>
              <a:t>5. Welke cognitieve processen spelen een belangrijke</a:t>
            </a:r>
          </a:p>
          <a:p>
            <a:pPr marL="342900" indent="-342900"/>
            <a:r>
              <a:rPr lang="nl-BE" sz="2300" dirty="0" smtClean="0">
                <a:latin typeface="Arial (body)"/>
              </a:rPr>
              <a:t>rol in dyslexie?</a:t>
            </a:r>
          </a:p>
          <a:p>
            <a:pPr marL="342900" indent="-342900"/>
            <a:endParaRPr lang="nl-BE" sz="2300" dirty="0" smtClean="0">
              <a:latin typeface="Arial (body)"/>
            </a:endParaRPr>
          </a:p>
          <a:p>
            <a:pPr lvl="1"/>
            <a:r>
              <a:rPr lang="nl-BE" sz="1700" dirty="0" smtClean="0">
                <a:latin typeface="Arial (body)"/>
                <a:ea typeface="+mn-ea"/>
                <a:cs typeface="+mn-cs"/>
              </a:rPr>
              <a:t>Fonologisch </a:t>
            </a:r>
            <a:r>
              <a:rPr lang="nl-BE" sz="1700" dirty="0" err="1" smtClean="0">
                <a:latin typeface="Arial (body)"/>
                <a:ea typeface="+mn-ea"/>
                <a:cs typeface="+mn-cs"/>
              </a:rPr>
              <a:t>deficiet</a:t>
            </a:r>
            <a:endParaRPr lang="nl-BE" sz="1700" dirty="0" smtClean="0">
              <a:latin typeface="Arial (body)"/>
              <a:ea typeface="+mn-ea"/>
              <a:cs typeface="+mn-cs"/>
            </a:endParaRPr>
          </a:p>
          <a:p>
            <a:pPr lvl="1"/>
            <a:r>
              <a:rPr lang="nl-BE" sz="1700" dirty="0" err="1" smtClean="0">
                <a:latin typeface="Arial (body)"/>
                <a:ea typeface="+mn-ea"/>
                <a:cs typeface="+mn-cs"/>
              </a:rPr>
              <a:t>Werkgeheugendeficiet</a:t>
            </a:r>
            <a:endParaRPr lang="nl-BE" sz="1700" dirty="0" smtClean="0">
              <a:latin typeface="Arial (body)"/>
              <a:ea typeface="+mn-ea"/>
              <a:cs typeface="+mn-cs"/>
            </a:endParaRPr>
          </a:p>
          <a:p>
            <a:pPr lvl="1"/>
            <a:r>
              <a:rPr lang="nl-BE" sz="1700" dirty="0" err="1" smtClean="0">
                <a:latin typeface="Arial (body)"/>
                <a:ea typeface="+mn-ea"/>
                <a:cs typeface="+mn-cs"/>
              </a:rPr>
              <a:t>Cerebellair</a:t>
            </a:r>
            <a:r>
              <a:rPr lang="nl-BE" sz="1700" dirty="0" smtClean="0">
                <a:latin typeface="Arial (body)"/>
                <a:ea typeface="+mn-ea"/>
                <a:cs typeface="+mn-cs"/>
              </a:rPr>
              <a:t> </a:t>
            </a:r>
            <a:r>
              <a:rPr lang="nl-BE" sz="1700" dirty="0" err="1" smtClean="0">
                <a:latin typeface="Arial (body)"/>
                <a:ea typeface="+mn-ea"/>
                <a:cs typeface="+mn-cs"/>
              </a:rPr>
              <a:t>deficiet</a:t>
            </a:r>
            <a:endParaRPr lang="nl-BE" sz="1700" dirty="0" smtClean="0">
              <a:latin typeface="Arial (body)"/>
              <a:ea typeface="+mn-ea"/>
              <a:cs typeface="+mn-cs"/>
            </a:endParaRPr>
          </a:p>
          <a:p>
            <a:pPr lvl="1"/>
            <a:r>
              <a:rPr lang="nl-BE" sz="1700" dirty="0" smtClean="0">
                <a:latin typeface="Arial (body)"/>
                <a:ea typeface="+mn-ea"/>
                <a:cs typeface="+mn-cs"/>
              </a:rPr>
              <a:t>Temporele </a:t>
            </a:r>
            <a:r>
              <a:rPr lang="nl-BE" sz="1700" dirty="0" err="1" smtClean="0">
                <a:latin typeface="Arial (body)"/>
                <a:ea typeface="+mn-ea"/>
                <a:cs typeface="+mn-cs"/>
              </a:rPr>
              <a:t>informatieverwerkingsdeficiet</a:t>
            </a:r>
            <a:endParaRPr lang="nl-BE" sz="1300" dirty="0" smtClean="0">
              <a:latin typeface="Arial (body)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4. Onderzoeksvragen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5. Onderzoekspopulatie 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r>
              <a:rPr lang="nl-BE" sz="1800" dirty="0" smtClean="0">
                <a:latin typeface="Calibri" pitchFamily="34" charset="0"/>
              </a:rPr>
              <a:t>100 studenten eerste bachelor met dyslexie uit Associatie Gent</a:t>
            </a:r>
          </a:p>
          <a:p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100 controlestudenten</a:t>
            </a:r>
          </a:p>
          <a:p>
            <a:pPr>
              <a:buFontTx/>
              <a:buChar char="-"/>
            </a:pPr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l-B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gematcht</a:t>
            </a:r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op leeftijd, geslacht en huidige opleiding</a:t>
            </a:r>
          </a:p>
          <a:p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- zonder functiebeperking</a:t>
            </a:r>
          </a:p>
          <a:p>
            <a:endParaRPr lang="nl-BE" sz="1800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5. Onderzoekspopulatie 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411760" y="2159107"/>
          <a:ext cx="5400600" cy="4006197"/>
        </p:xfrm>
        <a:graphic>
          <a:graphicData uri="http://schemas.openxmlformats.org/drawingml/2006/table">
            <a:tbl>
              <a:tblPr/>
              <a:tblGrid>
                <a:gridCol w="2535458"/>
                <a:gridCol w="2865142"/>
              </a:tblGrid>
              <a:tr h="16775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Studentenpopulatie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664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Gemiddelde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leeftijd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dyslexie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 = 100): 19 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jaar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maanden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controle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 = 100): 19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jaar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11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maanden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1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Geslacht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mannelijke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vrouwelijke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Aantal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Hogeschoolstudenten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0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Studiegebieden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0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Onderwijs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opvoedingswetenschappen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Gezondheid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gedragswetenschappen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4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Managment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4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Wetenschappen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ingenieurstudies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1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Andere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Aantal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universiteitsstudenten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studenten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4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Studiegebieden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6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Letteren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 Humane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wetenschappen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0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Gezondheid en gedrag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Wetenschappen en ingenieurstudies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9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12" marR="4412" marT="44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8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6. Onderzoeksopzet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/>
          <a:lstStyle/>
          <a:p>
            <a:r>
              <a:rPr lang="nl-BE" sz="2400" dirty="0" smtClean="0">
                <a:latin typeface="Calibri" pitchFamily="34" charset="0"/>
              </a:rPr>
              <a:t>Opbouw</a:t>
            </a:r>
          </a:p>
          <a:p>
            <a:pPr lvl="1"/>
            <a:r>
              <a:rPr lang="nl-BE" sz="2000" dirty="0" err="1" smtClean="0">
                <a:latin typeface="Calibri" pitchFamily="34" charset="0"/>
              </a:rPr>
              <a:t>Kwantitief</a:t>
            </a:r>
            <a:r>
              <a:rPr lang="nl-BE" sz="2000" dirty="0" smtClean="0">
                <a:latin typeface="Calibri" pitchFamily="34" charset="0"/>
              </a:rPr>
              <a:t> onderzoek</a:t>
            </a:r>
          </a:p>
          <a:p>
            <a:pPr lvl="1"/>
            <a:r>
              <a:rPr lang="nl-BE" sz="2000" dirty="0" smtClean="0">
                <a:latin typeface="Calibri" pitchFamily="34" charset="0"/>
              </a:rPr>
              <a:t>Kwalitatief onderzoek</a:t>
            </a:r>
          </a:p>
          <a:p>
            <a:endParaRPr lang="nl-BE" sz="2400" dirty="0" smtClean="0">
              <a:latin typeface="Calibri" pitchFamily="34" charset="0"/>
            </a:endParaRPr>
          </a:p>
          <a:p>
            <a:r>
              <a:rPr lang="nl-BE" sz="2400" dirty="0" smtClean="0">
                <a:latin typeface="Calibri" pitchFamily="34" charset="0"/>
              </a:rPr>
              <a:t>Afname </a:t>
            </a:r>
          </a:p>
          <a:p>
            <a:pPr lvl="1"/>
            <a:r>
              <a:rPr lang="nl-BE" sz="2000" dirty="0" smtClean="0">
                <a:latin typeface="Calibri" pitchFamily="34" charset="0"/>
              </a:rPr>
              <a:t>2 onderzoekers </a:t>
            </a:r>
          </a:p>
          <a:p>
            <a:pPr lvl="1"/>
            <a:r>
              <a:rPr lang="nl-BE" sz="2000" dirty="0" smtClean="0">
                <a:latin typeface="Calibri" pitchFamily="34" charset="0"/>
              </a:rPr>
              <a:t>2 </a:t>
            </a:r>
            <a:r>
              <a:rPr lang="nl-BE" sz="2000" dirty="0" err="1" smtClean="0">
                <a:latin typeface="Calibri" pitchFamily="34" charset="0"/>
              </a:rPr>
              <a:t>gecontrabalanceerde</a:t>
            </a:r>
            <a:r>
              <a:rPr lang="nl-BE" sz="2000" dirty="0" smtClean="0">
                <a:latin typeface="Calibri" pitchFamily="34" charset="0"/>
              </a:rPr>
              <a:t> delen</a:t>
            </a:r>
          </a:p>
          <a:p>
            <a:pPr lvl="2"/>
            <a:r>
              <a:rPr lang="nl-BE" sz="1600" dirty="0" smtClean="0">
                <a:latin typeface="Calibri" pitchFamily="34" charset="0"/>
              </a:rPr>
              <a:t>Afwisselend starten met deel 1 / deel 2 </a:t>
            </a:r>
          </a:p>
          <a:p>
            <a:pPr lvl="2"/>
            <a:r>
              <a:rPr lang="nl-BE" sz="1600" dirty="0" smtClean="0">
                <a:latin typeface="Calibri" pitchFamily="34" charset="0"/>
              </a:rPr>
              <a:t>Controle start met zelfde blok als dyslecticus</a:t>
            </a:r>
          </a:p>
          <a:p>
            <a:endParaRPr lang="nl-BE" sz="2400" dirty="0" smtClean="0">
              <a:latin typeface="Calibri" pitchFamily="34" charset="0"/>
            </a:endParaRPr>
          </a:p>
          <a:p>
            <a:endParaRPr lang="nl-BE" sz="2400" dirty="0" smtClean="0">
              <a:latin typeface="Calibri" pitchFamily="34" charset="0"/>
            </a:endParaRPr>
          </a:p>
          <a:p>
            <a:r>
              <a:rPr lang="nl-BE" sz="2400" dirty="0" smtClean="0">
                <a:latin typeface="Calibri" pitchFamily="34" charset="0"/>
              </a:rPr>
              <a:t> </a:t>
            </a:r>
          </a:p>
          <a:p>
            <a:endParaRPr lang="nl-BE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25000" lnSpcReduction="20000"/>
          </a:bodyPr>
          <a:lstStyle/>
          <a:p>
            <a:pPr marL="457200" indent="-457200">
              <a:buAutoNum type="alphaUcPeriod"/>
            </a:pPr>
            <a:r>
              <a:rPr lang="nl-BE" sz="7200" b="1" i="1" dirty="0" smtClean="0">
                <a:latin typeface="Arial Body"/>
              </a:rPr>
              <a:t>Algemene intelligentie: Kaufmann Intelligentietest voor volwassenen en adolescenten (KAIT)  (Dekker, Dekker &amp; Mulder, 2004)</a:t>
            </a:r>
          </a:p>
          <a:p>
            <a:pPr marL="457200" indent="-457200"/>
            <a:endParaRPr lang="nl-BE" sz="4800" dirty="0" smtClean="0">
              <a:latin typeface="Arial Body"/>
            </a:endParaRPr>
          </a:p>
          <a:p>
            <a:pPr marL="457200" indent="-457200"/>
            <a:r>
              <a:rPr lang="nl-BE" sz="4800" b="1" dirty="0" smtClean="0">
                <a:latin typeface="Arial Body"/>
              </a:rPr>
              <a:t>	              Fluid IQ score</a:t>
            </a:r>
            <a:r>
              <a:rPr lang="nl-BE" sz="4800" dirty="0" smtClean="0">
                <a:latin typeface="Arial Body"/>
              </a:rPr>
              <a:t>		           </a:t>
            </a:r>
            <a:r>
              <a:rPr lang="nl-BE" sz="4800" b="1" dirty="0" smtClean="0">
                <a:latin typeface="Arial Body"/>
              </a:rPr>
              <a:t>Chrystallized IQ score</a:t>
            </a:r>
          </a:p>
          <a:p>
            <a:pPr marL="457200" indent="-457200"/>
            <a:r>
              <a:rPr lang="nl-BE" sz="4800" dirty="0" smtClean="0">
                <a:latin typeface="Arial Body"/>
              </a:rPr>
              <a:t> 	Probleem oplossend vermogen		              Cultureel bepaald</a:t>
            </a:r>
          </a:p>
          <a:p>
            <a:pPr marL="457200" indent="-457200"/>
            <a:r>
              <a:rPr lang="nl-BE" sz="4800" dirty="0" smtClean="0">
                <a:latin typeface="Arial Body"/>
              </a:rPr>
              <a:t>	Onafhankelijk van cultuur of opleiding	 Afhankelijk van opleiding en geletterdheid          </a:t>
            </a:r>
          </a:p>
          <a:p>
            <a:pPr marL="457200" indent="-457200"/>
            <a:endParaRPr lang="nl-BE" sz="4800" dirty="0" smtClean="0">
              <a:latin typeface="Arial Body"/>
            </a:endParaRPr>
          </a:p>
          <a:p>
            <a:pPr marL="457200" indent="-457200"/>
            <a:endParaRPr lang="nl-BE" sz="4800" dirty="0" smtClean="0">
              <a:latin typeface="Arial Body"/>
            </a:endParaRPr>
          </a:p>
          <a:p>
            <a:pPr marL="457200" indent="-457200"/>
            <a:r>
              <a:rPr lang="nl-BE" sz="4800" dirty="0" smtClean="0">
                <a:latin typeface="Arial Body"/>
              </a:rPr>
              <a:t>				</a:t>
            </a:r>
            <a:r>
              <a:rPr lang="nl-BE" sz="4800" b="1" dirty="0" smtClean="0">
                <a:latin typeface="Arial Body"/>
              </a:rPr>
              <a:t>Total IQ score</a:t>
            </a:r>
            <a:r>
              <a:rPr lang="nl-BE" sz="4800" dirty="0" smtClean="0">
                <a:latin typeface="Arial Body"/>
              </a:rPr>
              <a:t>	</a:t>
            </a:r>
          </a:p>
          <a:p>
            <a:pPr marL="457200" indent="-457200"/>
            <a:r>
              <a:rPr lang="nl-BE" sz="4800" dirty="0" smtClean="0">
                <a:latin typeface="Arial Body"/>
              </a:rPr>
              <a:t>			som van fluid en chrystalllized IQ score</a:t>
            </a:r>
          </a:p>
          <a:p>
            <a:pPr marL="457200" indent="-457200">
              <a:buFontTx/>
              <a:buChar char="-"/>
            </a:pPr>
            <a:endParaRPr lang="nl-BE" sz="4800" dirty="0" smtClean="0">
              <a:latin typeface="Arial Body"/>
            </a:endParaRPr>
          </a:p>
          <a:p>
            <a:pPr marL="457200" indent="-457200">
              <a:buFontTx/>
              <a:buChar char="-"/>
            </a:pPr>
            <a:endParaRPr lang="nl-BE" sz="4800" dirty="0" smtClean="0">
              <a:latin typeface="Arial Body"/>
            </a:endParaRPr>
          </a:p>
          <a:p>
            <a:pPr marL="457200" indent="-457200"/>
            <a:endParaRPr lang="nl-BE" sz="4800" dirty="0" smtClean="0">
              <a:latin typeface="Arial Body"/>
            </a:endParaRPr>
          </a:p>
          <a:p>
            <a:pPr marL="457200" indent="-457200"/>
            <a:r>
              <a:rPr lang="nl-BE" sz="4800" dirty="0" smtClean="0">
                <a:latin typeface="Arial Body"/>
              </a:rPr>
              <a:t>				</a:t>
            </a:r>
            <a:r>
              <a:rPr lang="nl-BE" sz="4800" b="1" dirty="0" smtClean="0">
                <a:latin typeface="Arial Body"/>
              </a:rPr>
              <a:t>WAIS-III-NL</a:t>
            </a:r>
          </a:p>
          <a:p>
            <a:pPr marL="457200" indent="-457200"/>
            <a:r>
              <a:rPr lang="nl-BE" sz="4800" dirty="0" smtClean="0">
                <a:latin typeface="Arial Body"/>
              </a:rPr>
              <a:t>			              Hertestingseffect </a:t>
            </a:r>
          </a:p>
          <a:p>
            <a:pPr marL="457200" indent="-457200"/>
            <a:r>
              <a:rPr lang="nl-BE" sz="4800" dirty="0" smtClean="0">
                <a:latin typeface="Arial Body"/>
              </a:rPr>
              <a:t>			              Verbaal en performaal IQ</a:t>
            </a:r>
          </a:p>
          <a:p>
            <a:pPr marL="457200" indent="-457200"/>
            <a:r>
              <a:rPr lang="nl-BE" sz="4800" dirty="0" smtClean="0">
                <a:latin typeface="Arial Body"/>
              </a:rPr>
              <a:t>			              Strengere tijdslimieten</a:t>
            </a:r>
          </a:p>
          <a:p>
            <a:pPr marL="457200" indent="-457200"/>
            <a:endParaRPr lang="nl-BE" sz="4800" dirty="0" smtClean="0">
              <a:latin typeface="Arial Body"/>
            </a:endParaRPr>
          </a:p>
          <a:p>
            <a:pPr marL="457200" indent="-457200"/>
            <a:endParaRPr lang="nl-BE" sz="3400" dirty="0" smtClean="0">
              <a:latin typeface="Arial Body"/>
            </a:endParaRPr>
          </a:p>
          <a:p>
            <a:pPr marL="457200" indent="-457200"/>
            <a:endParaRPr lang="nl-BE" sz="3400" dirty="0" smtClean="0">
              <a:latin typeface="Arial Body"/>
            </a:endParaRPr>
          </a:p>
          <a:p>
            <a:pPr lvl="1">
              <a:buNone/>
            </a:pPr>
            <a:endParaRPr lang="nl-BE" sz="1400" dirty="0" smtClean="0">
              <a:latin typeface="Calibri" pitchFamily="34" charset="0"/>
            </a:endParaRPr>
          </a:p>
          <a:p>
            <a:r>
              <a:rPr lang="nl-BE" sz="1800" dirty="0" smtClean="0">
                <a:latin typeface="Calibri" pitchFamily="34" charset="0"/>
              </a:rPr>
              <a:t>	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nl-BE" sz="5600" dirty="0" smtClean="0">
                <a:latin typeface="Calibri" pitchFamily="34" charset="0"/>
              </a:rPr>
              <a:t>		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5600" dirty="0" smtClean="0">
                <a:latin typeface="Calibri" pitchFamily="34" charset="0"/>
              </a:rPr>
              <a:t>			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5600" dirty="0" smtClean="0">
                <a:latin typeface="Calibri" pitchFamily="34" charset="0"/>
              </a:rPr>
              <a:t>		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2000" dirty="0" smtClean="0">
                <a:latin typeface="Calibri" pitchFamily="34" charset="0"/>
              </a:rPr>
              <a:t>	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6. Onderzoeksopzet : kwantitatief onderzoek</a:t>
            </a:r>
            <a:endParaRPr lang="en-US" sz="2800" b="1" i="1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500786" y="4508326"/>
            <a:ext cx="2880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1477752" cy="127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nl-BE" sz="2300" b="1" i="1" dirty="0" smtClean="0">
                <a:latin typeface="Arial Body"/>
              </a:rPr>
              <a:t>Aandacht en concentratie  : Cijfer Doorstreep Test (CDT) </a:t>
            </a:r>
          </a:p>
          <a:p>
            <a:pPr marL="457200" indent="-457200"/>
            <a:r>
              <a:rPr lang="nl-BE" sz="2300" b="1" i="1" dirty="0" smtClean="0">
                <a:latin typeface="Arial Body"/>
              </a:rPr>
              <a:t>	(Dekker, Dekker, &amp; Mulder, 2007)</a:t>
            </a:r>
          </a:p>
          <a:p>
            <a:endParaRPr lang="nl-BE" sz="1800" dirty="0" smtClean="0">
              <a:latin typeface="Arial Body"/>
            </a:endParaRPr>
          </a:p>
          <a:p>
            <a:endParaRPr lang="nl-BE" sz="1800" dirty="0" smtClean="0">
              <a:latin typeface="Arial Body"/>
            </a:endParaRPr>
          </a:p>
          <a:p>
            <a:pPr lvl="1"/>
            <a:r>
              <a:rPr lang="nl-BE" sz="2500" dirty="0" smtClean="0">
                <a:latin typeface="Arial Body"/>
              </a:rPr>
              <a:t>Volgehouden aandacht 	3 minuten</a:t>
            </a:r>
          </a:p>
          <a:p>
            <a:pPr lvl="1"/>
            <a:r>
              <a:rPr lang="nl-BE" sz="2500" dirty="0" smtClean="0">
                <a:latin typeface="Arial Body"/>
              </a:rPr>
              <a:t>Aandachtscontrole 		onderstrepen – doorstrepen</a:t>
            </a:r>
          </a:p>
          <a:p>
            <a:pPr lvl="1"/>
            <a:r>
              <a:rPr lang="nl-BE" sz="2500" dirty="0" smtClean="0">
                <a:latin typeface="Arial Body"/>
              </a:rPr>
              <a:t>Selectieve aandacht 		cijfers 3,4,7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5600" dirty="0" smtClean="0">
                <a:latin typeface="Calibri" pitchFamily="34" charset="0"/>
              </a:rPr>
              <a:t>			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5600" dirty="0" smtClean="0">
                <a:latin typeface="Calibri" pitchFamily="34" charset="0"/>
              </a:rPr>
              <a:t>		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2000" dirty="0" smtClean="0">
                <a:latin typeface="Calibri" pitchFamily="34" charset="0"/>
              </a:rPr>
              <a:t>	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3"/>
            <a:ext cx="261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nl-BE" sz="2100" b="1" i="1" dirty="0" smtClean="0">
                <a:latin typeface="Arial Body"/>
              </a:rPr>
              <a:t>Geheugen </a:t>
            </a:r>
          </a:p>
          <a:p>
            <a:pPr marL="457200" indent="-457200"/>
            <a:endParaRPr lang="nl-BE" sz="2100" dirty="0" smtClean="0">
              <a:latin typeface="Arial Body"/>
            </a:endParaRPr>
          </a:p>
          <a:p>
            <a:pPr marL="457200" indent="-457200"/>
            <a:r>
              <a:rPr lang="nl-BE" sz="2100" b="1" i="1" dirty="0" smtClean="0">
                <a:latin typeface="Arial Body"/>
              </a:rPr>
              <a:t>Test voor Gevorderd Lezen &amp; Schrijven </a:t>
            </a:r>
          </a:p>
          <a:p>
            <a:pPr marL="457200" indent="-457200"/>
            <a:r>
              <a:rPr lang="nl-BE" sz="2100" b="1" i="1" dirty="0" smtClean="0">
                <a:latin typeface="Arial Body"/>
              </a:rPr>
              <a:t>(GL&amp;SCHR) (De Pessemier &amp; Andries, 2009)</a:t>
            </a:r>
          </a:p>
          <a:p>
            <a:pPr lvl="2">
              <a:buFontTx/>
              <a:buChar char="-"/>
            </a:pPr>
            <a:r>
              <a:rPr lang="nl-BE" sz="1900" dirty="0" smtClean="0">
                <a:latin typeface="Arial Body"/>
              </a:rPr>
              <a:t>Fonologisch korte termijngeheugen</a:t>
            </a:r>
          </a:p>
          <a:p>
            <a:pPr lvl="2">
              <a:buFontTx/>
              <a:buChar char="-"/>
            </a:pPr>
            <a:r>
              <a:rPr lang="nl-BE" sz="1900" dirty="0" smtClean="0">
                <a:latin typeface="Arial Body"/>
              </a:rPr>
              <a:t>Visueel korte termijngeheugen</a:t>
            </a:r>
          </a:p>
          <a:p>
            <a:pPr lvl="2">
              <a:buFontTx/>
              <a:buChar char="-"/>
            </a:pPr>
            <a:r>
              <a:rPr lang="nl-BE" sz="1900" dirty="0" smtClean="0">
                <a:latin typeface="Arial Body"/>
              </a:rPr>
              <a:t>Semantisch korte termijngeheugen</a:t>
            </a:r>
          </a:p>
          <a:p>
            <a:pPr lvl="2">
              <a:buFontTx/>
              <a:buChar char="-"/>
            </a:pPr>
            <a:r>
              <a:rPr lang="nl-BE" sz="1900" dirty="0" smtClean="0">
                <a:latin typeface="Arial Body"/>
              </a:rPr>
              <a:t>Werkgeheugen</a:t>
            </a:r>
          </a:p>
          <a:p>
            <a:pPr marL="457200" indent="-457200"/>
            <a:endParaRPr lang="nl-BE" sz="2100" dirty="0" smtClean="0">
              <a:latin typeface="Arial Body"/>
            </a:endParaRPr>
          </a:p>
          <a:p>
            <a:pPr marL="457200" indent="-457200"/>
            <a:r>
              <a:rPr lang="nl-BE" sz="2100" b="1" i="1" dirty="0" smtClean="0">
                <a:latin typeface="Arial Body"/>
              </a:rPr>
              <a:t>KAIT (Dekker, Dekker &amp; Mulder, 2004) </a:t>
            </a:r>
          </a:p>
          <a:p>
            <a:pPr lvl="2">
              <a:buFontTx/>
              <a:buChar char="-"/>
            </a:pPr>
            <a:r>
              <a:rPr lang="nl-BE" sz="1900" dirty="0" smtClean="0">
                <a:latin typeface="Arial Body"/>
              </a:rPr>
              <a:t>Uitgesteld geheugen voor symbolen</a:t>
            </a:r>
          </a:p>
          <a:p>
            <a:pPr lvl="2">
              <a:buFontTx/>
              <a:buChar char="-"/>
            </a:pPr>
            <a:r>
              <a:rPr lang="nl-BE" sz="1900" dirty="0" smtClean="0">
                <a:latin typeface="Arial Body"/>
              </a:rPr>
              <a:t>Uitgesteld geheugen voor auditieve informatie</a:t>
            </a:r>
            <a:endParaRPr lang="en-US" sz="5600" dirty="0" smtClean="0">
              <a:latin typeface="Calibri" pitchFamily="34" charset="0"/>
            </a:endParaRPr>
          </a:p>
          <a:p>
            <a:r>
              <a:rPr lang="nl-BE" sz="2000" dirty="0" smtClean="0">
                <a:latin typeface="Calibri" pitchFamily="34" charset="0"/>
              </a:rPr>
              <a:t>	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lphaUcPeriod" startAt="4"/>
            </a:pPr>
            <a:r>
              <a:rPr lang="nl-BE" sz="1800" b="1" i="1" dirty="0" smtClean="0">
                <a:latin typeface="Arial Body"/>
              </a:rPr>
              <a:t>Persoonlijkheid : </a:t>
            </a:r>
            <a:r>
              <a:rPr lang="en-US" sz="1800" b="1" i="1" dirty="0" smtClean="0">
                <a:latin typeface="Arial Body"/>
              </a:rPr>
              <a:t>NEO Personality Inventory - revised (</a:t>
            </a:r>
            <a:r>
              <a:rPr lang="nl-BE" sz="1800" b="1" i="1" dirty="0" smtClean="0">
                <a:latin typeface="Arial Body"/>
              </a:rPr>
              <a:t>NEO-PI-R) (Hoekstra,H.A.,Ormel,J.,&amp; de Fruyt,F. 2007)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UcPeriod" startAt="4"/>
            </a:pPr>
            <a:endParaRPr lang="nl-BE" sz="1800" dirty="0" smtClean="0">
              <a:latin typeface="Arial Body"/>
            </a:endParaRPr>
          </a:p>
          <a:p>
            <a:pPr marL="457200" indent="-457200">
              <a:lnSpc>
                <a:spcPct val="80000"/>
              </a:lnSpc>
            </a:pPr>
            <a:r>
              <a:rPr lang="nl-BE" sz="1800" dirty="0" smtClean="0">
                <a:latin typeface="Arial Body"/>
              </a:rPr>
              <a:t>Zelfrapportering</a:t>
            </a:r>
          </a:p>
          <a:p>
            <a:r>
              <a:rPr lang="nl-BE" sz="1800" dirty="0" smtClean="0">
                <a:latin typeface="Arial Body"/>
              </a:rPr>
              <a:t>Gebaseerd op ‘Big Five’</a:t>
            </a:r>
          </a:p>
          <a:p>
            <a:pPr lvl="1"/>
            <a:r>
              <a:rPr lang="nl-BE" sz="1800" dirty="0" smtClean="0">
                <a:latin typeface="Arial Body"/>
              </a:rPr>
              <a:t>Extraversie</a:t>
            </a:r>
          </a:p>
          <a:p>
            <a:pPr lvl="1"/>
            <a:r>
              <a:rPr lang="nl-BE" sz="1800" dirty="0" err="1" smtClean="0">
                <a:latin typeface="Arial Body"/>
              </a:rPr>
              <a:t>Neuroticisme</a:t>
            </a:r>
            <a:endParaRPr lang="nl-BE" sz="1800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Altruïsme</a:t>
            </a:r>
          </a:p>
          <a:p>
            <a:pPr lvl="1"/>
            <a:r>
              <a:rPr lang="nl-BE" sz="1800" dirty="0" smtClean="0">
                <a:latin typeface="Arial Body"/>
              </a:rPr>
              <a:t>Openheid</a:t>
            </a:r>
          </a:p>
          <a:p>
            <a:pPr lvl="1"/>
            <a:r>
              <a:rPr lang="nl-BE" sz="1800" dirty="0" smtClean="0">
                <a:latin typeface="Arial Body"/>
              </a:rPr>
              <a:t>Consciëntieusheid</a:t>
            </a:r>
            <a:r>
              <a:rPr lang="nl-BE" sz="2000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518" y="3501008"/>
            <a:ext cx="1948770" cy="12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nl-BE" sz="2600" b="1" i="1" dirty="0" smtClean="0">
                <a:latin typeface="Arial Body"/>
              </a:rPr>
              <a:t>Studiehouding en motivatie : </a:t>
            </a:r>
            <a:r>
              <a:rPr lang="en-GB" sz="2600" b="1" i="1" dirty="0" smtClean="0">
                <a:latin typeface="Arial Body"/>
              </a:rPr>
              <a:t>Learning and Study Strategies Inventory </a:t>
            </a:r>
            <a:r>
              <a:rPr lang="nl-BE" sz="2600" b="1" i="1" dirty="0" smtClean="0">
                <a:latin typeface="Arial Body"/>
              </a:rPr>
              <a:t>(LASSI)</a:t>
            </a:r>
            <a:r>
              <a:rPr lang="en-GB" sz="2600" b="1" i="1" dirty="0" smtClean="0">
                <a:latin typeface="Arial Body"/>
              </a:rPr>
              <a:t> – </a:t>
            </a:r>
            <a:r>
              <a:rPr lang="en-GB" sz="2600" b="1" i="1" dirty="0" err="1" smtClean="0">
                <a:latin typeface="Arial Body"/>
              </a:rPr>
              <a:t>Nederlandse</a:t>
            </a:r>
            <a:r>
              <a:rPr lang="en-GB" sz="2600" b="1" i="1" dirty="0" smtClean="0">
                <a:latin typeface="Arial Body"/>
              </a:rPr>
              <a:t> </a:t>
            </a:r>
            <a:r>
              <a:rPr lang="en-GB" sz="2600" b="1" i="1" dirty="0" err="1" smtClean="0">
                <a:latin typeface="Arial Body"/>
              </a:rPr>
              <a:t>bewerking</a:t>
            </a:r>
            <a:r>
              <a:rPr lang="en-GB" sz="2600" b="1" i="1" dirty="0" smtClean="0">
                <a:latin typeface="Arial Body"/>
              </a:rPr>
              <a:t>  (</a:t>
            </a:r>
            <a:r>
              <a:rPr lang="en-US" sz="2600" b="1" i="1" dirty="0" err="1" smtClean="0">
                <a:latin typeface="Arial Body"/>
              </a:rPr>
              <a:t>Lacante</a:t>
            </a:r>
            <a:r>
              <a:rPr lang="en-US" sz="2600" b="1" i="1" dirty="0" smtClean="0">
                <a:latin typeface="Arial Body"/>
              </a:rPr>
              <a:t> &amp; Lens, 1999)</a:t>
            </a:r>
          </a:p>
          <a:p>
            <a:endParaRPr lang="nl-BE" sz="1800" dirty="0" smtClean="0">
              <a:latin typeface="Arial Body"/>
            </a:endParaRPr>
          </a:p>
          <a:p>
            <a:r>
              <a:rPr lang="nl-BE" sz="1800" u="sng" dirty="0" smtClean="0">
                <a:latin typeface="Arial Body"/>
              </a:rPr>
              <a:t>Zelf</a:t>
            </a:r>
            <a:r>
              <a:rPr lang="nl-BE" sz="1800" dirty="0" smtClean="0">
                <a:latin typeface="Arial Body"/>
              </a:rPr>
              <a:t>rapportering </a:t>
            </a:r>
          </a:p>
          <a:p>
            <a:endParaRPr lang="en-US" sz="1800" dirty="0" smtClean="0">
              <a:latin typeface="Arial Body"/>
            </a:endParaRPr>
          </a:p>
          <a:p>
            <a:pPr lvl="1"/>
            <a:r>
              <a:rPr lang="nl-BE" sz="1900" dirty="0" smtClean="0">
                <a:latin typeface="Arial Body"/>
              </a:rPr>
              <a:t>Attitude</a:t>
            </a:r>
          </a:p>
          <a:p>
            <a:pPr lvl="1"/>
            <a:r>
              <a:rPr lang="nl-BE" sz="1900" dirty="0" smtClean="0">
                <a:latin typeface="Arial Body"/>
              </a:rPr>
              <a:t>Motivatie</a:t>
            </a:r>
          </a:p>
          <a:p>
            <a:pPr lvl="1"/>
            <a:r>
              <a:rPr lang="nl-BE" sz="1900" dirty="0" smtClean="0">
                <a:latin typeface="Arial Body"/>
              </a:rPr>
              <a:t>Tijdsbeheer</a:t>
            </a:r>
          </a:p>
          <a:p>
            <a:pPr lvl="1"/>
            <a:r>
              <a:rPr lang="nl-BE" sz="1900" dirty="0" smtClean="0">
                <a:latin typeface="Arial Body"/>
              </a:rPr>
              <a:t>Faalangst</a:t>
            </a:r>
          </a:p>
          <a:p>
            <a:pPr lvl="1"/>
            <a:r>
              <a:rPr lang="nl-BE" sz="1900" dirty="0" smtClean="0">
                <a:latin typeface="Arial Body"/>
              </a:rPr>
              <a:t>Concentratie</a:t>
            </a:r>
          </a:p>
          <a:p>
            <a:pPr lvl="1"/>
            <a:r>
              <a:rPr lang="nl-BE" sz="1900" dirty="0" smtClean="0">
                <a:latin typeface="Arial Body"/>
              </a:rPr>
              <a:t>Informatieverwerking</a:t>
            </a:r>
          </a:p>
          <a:p>
            <a:pPr lvl="1"/>
            <a:r>
              <a:rPr lang="nl-BE" sz="1900" dirty="0" smtClean="0">
                <a:latin typeface="Arial Body"/>
              </a:rPr>
              <a:t>Hoofdideeën selecteren</a:t>
            </a:r>
          </a:p>
          <a:p>
            <a:pPr lvl="1"/>
            <a:r>
              <a:rPr lang="nl-BE" sz="1900" dirty="0" smtClean="0">
                <a:latin typeface="Arial Body"/>
              </a:rPr>
              <a:t>Studietechnieken</a:t>
            </a:r>
          </a:p>
          <a:p>
            <a:pPr lvl="1"/>
            <a:r>
              <a:rPr lang="nl-BE" sz="1900" dirty="0" err="1" smtClean="0">
                <a:latin typeface="Arial Body"/>
              </a:rPr>
              <a:t>Zelftesting</a:t>
            </a:r>
            <a:endParaRPr lang="nl-BE" sz="1900" dirty="0" smtClean="0">
              <a:latin typeface="Arial Body"/>
            </a:endParaRPr>
          </a:p>
          <a:p>
            <a:pPr lvl="1"/>
            <a:r>
              <a:rPr lang="nl-BE" sz="1900" dirty="0" smtClean="0">
                <a:latin typeface="Arial Body"/>
              </a:rPr>
              <a:t>Teststrategieën</a:t>
            </a:r>
            <a:r>
              <a:rPr lang="nl-BE" sz="2000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2304256" cy="18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04599"/>
            <a:ext cx="2442666" cy="29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77500" lnSpcReduction="20000"/>
          </a:bodyPr>
          <a:lstStyle/>
          <a:p>
            <a:pPr marL="457200" lvl="1" indent="-457200">
              <a:buFont typeface="+mj-lt"/>
              <a:buAutoNum type="alphaUcPeriod" startAt="6"/>
            </a:pPr>
            <a:r>
              <a:rPr lang="nl-BE" sz="2300" b="1" i="1" dirty="0" smtClean="0">
                <a:latin typeface="Arial Body"/>
                <a:ea typeface="+mn-ea"/>
                <a:cs typeface="+mn-cs"/>
              </a:rPr>
              <a:t>Lezen</a:t>
            </a:r>
          </a:p>
          <a:p>
            <a:endParaRPr lang="nl-BE" sz="2400" b="1" i="1" dirty="0" smtClean="0">
              <a:latin typeface="Arial Body"/>
            </a:endParaRPr>
          </a:p>
          <a:p>
            <a:pPr lvl="1"/>
            <a:r>
              <a:rPr lang="nl-BE" sz="1900" dirty="0" smtClean="0">
                <a:latin typeface="Arial Body"/>
              </a:rPr>
              <a:t>Woorden: </a:t>
            </a:r>
            <a:r>
              <a:rPr lang="nl-BE" sz="1800" dirty="0" smtClean="0">
                <a:latin typeface="Arial Body"/>
              </a:rPr>
              <a:t>	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Een Minuut Test (EMT)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(Brus &amp; Voeten, 1999) </a:t>
            </a:r>
          </a:p>
          <a:p>
            <a:pPr lvl="1"/>
            <a:r>
              <a:rPr lang="nl-BE" sz="1900" dirty="0" smtClean="0">
                <a:latin typeface="Arial Body"/>
              </a:rPr>
              <a:t>Pseudowoorden: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De Klepel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(van den Bos &amp; Scheepstra, 1992)</a:t>
            </a:r>
          </a:p>
          <a:p>
            <a:pPr lvl="1"/>
            <a:r>
              <a:rPr lang="nl-BE" sz="2100" dirty="0" smtClean="0">
                <a:latin typeface="Arial Body"/>
              </a:rPr>
              <a:t>Stilleestekst: 	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Tekenbeet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(Protocol Dyslexie Nederland, 2004)</a:t>
            </a:r>
          </a:p>
          <a:p>
            <a:pPr lvl="1"/>
            <a:r>
              <a:rPr lang="nl-BE" sz="2100" dirty="0" smtClean="0">
                <a:latin typeface="Arial Body"/>
              </a:rPr>
              <a:t>Voorleestekst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Faalangst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(GL&amp;SCHR, 2009)</a:t>
            </a:r>
            <a:endParaRPr lang="en-US" sz="1800" dirty="0" smtClean="0">
              <a:latin typeface="Arial Body"/>
            </a:endParaRPr>
          </a:p>
          <a:p>
            <a:r>
              <a:rPr lang="nl-BE" sz="2000" dirty="0" smtClean="0">
                <a:latin typeface="Calibri" pitchFamily="34" charset="0"/>
              </a:rPr>
              <a:t>		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93096"/>
            <a:ext cx="1944216" cy="140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325501" cy="18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1. Inleiding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4175805" cy="313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712" y="255561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hlinkClick r:id="rId4"/>
              </a:rPr>
              <a:t>www.dyslexie.ugent.be</a:t>
            </a:r>
            <a:endParaRPr lang="nl-BE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 startAt="7"/>
            </a:pPr>
            <a:r>
              <a:rPr lang="nl-BE" sz="1800" b="1" i="1" dirty="0" smtClean="0">
                <a:latin typeface="Arial Body"/>
              </a:rPr>
              <a:t>Spelling Nederlands</a:t>
            </a:r>
          </a:p>
          <a:p>
            <a:endParaRPr lang="nl-BE" sz="2200" b="1" i="1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Woorddictee: 		Woordspelling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		Overige Spellingregels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		(GL&amp;SCHR, 2009)</a:t>
            </a:r>
          </a:p>
          <a:p>
            <a:pPr lvl="1"/>
            <a:r>
              <a:rPr lang="nl-BE" sz="1800" dirty="0" smtClean="0">
                <a:latin typeface="Arial Body"/>
              </a:rPr>
              <a:t>Zinnendictee: 		Algemene toets Gevorderde Spelling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		Nederlands (AT-GSN)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			(Ghesquière, niet uitgegeven)</a:t>
            </a:r>
          </a:p>
          <a:p>
            <a:pPr lvl="1"/>
            <a:r>
              <a:rPr lang="nl-BE" sz="1800" dirty="0" smtClean="0">
                <a:latin typeface="Arial Body"/>
              </a:rPr>
              <a:t>Spontaan schrijfproduct op basis van stilleestekst Tekenbeet </a:t>
            </a:r>
            <a:r>
              <a:rPr lang="nl-BE" sz="2000" dirty="0" smtClean="0">
                <a:latin typeface="Calibri" pitchFamily="34" charset="0"/>
              </a:rPr>
              <a:t>	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 startAt="8"/>
            </a:pPr>
            <a:r>
              <a:rPr lang="nl-BE" sz="1800" b="1" i="1" dirty="0" smtClean="0">
                <a:latin typeface="Arial Body"/>
              </a:rPr>
              <a:t>Fonologisch bewustzijn</a:t>
            </a:r>
          </a:p>
          <a:p>
            <a:endParaRPr lang="nl-BE" sz="2200" b="1" i="1" dirty="0" smtClean="0">
              <a:latin typeface="Arial Body"/>
            </a:endParaRPr>
          </a:p>
          <a:p>
            <a:pPr lvl="1"/>
            <a:r>
              <a:rPr lang="nl-BE" sz="1800" dirty="0" err="1" smtClean="0">
                <a:latin typeface="Arial Body"/>
              </a:rPr>
              <a:t>Spoonerisms</a:t>
            </a:r>
            <a:r>
              <a:rPr lang="nl-BE" sz="1800" dirty="0" smtClean="0">
                <a:latin typeface="Arial Body"/>
              </a:rPr>
              <a:t> 		vb. gele kast – </a:t>
            </a:r>
            <a:r>
              <a:rPr lang="nl-BE" sz="1800" dirty="0" err="1" smtClean="0">
                <a:latin typeface="Arial Body"/>
              </a:rPr>
              <a:t>kele</a:t>
            </a:r>
            <a:r>
              <a:rPr lang="nl-BE" sz="1800" dirty="0" smtClean="0">
                <a:latin typeface="Arial Body"/>
              </a:rPr>
              <a:t> gast</a:t>
            </a:r>
          </a:p>
          <a:p>
            <a:pPr lvl="1"/>
            <a:r>
              <a:rPr lang="nl-BE" sz="1800" dirty="0" smtClean="0">
                <a:latin typeface="Arial Body"/>
              </a:rPr>
              <a:t>Omkeringen 		vb. </a:t>
            </a:r>
            <a:r>
              <a:rPr lang="nl-BE" sz="1800" dirty="0" err="1" smtClean="0">
                <a:latin typeface="Arial Body"/>
              </a:rPr>
              <a:t>tur</a:t>
            </a:r>
            <a:r>
              <a:rPr lang="nl-BE" sz="1800" dirty="0" smtClean="0">
                <a:latin typeface="Arial Body"/>
              </a:rPr>
              <a:t> – rut</a:t>
            </a:r>
          </a:p>
          <a:p>
            <a:pPr lvl="1"/>
            <a:endParaRPr lang="nl-BE" sz="1400" dirty="0" smtClean="0">
              <a:latin typeface="Arial Body"/>
            </a:endParaRPr>
          </a:p>
          <a:p>
            <a:pPr lvl="1"/>
            <a:endParaRPr lang="nl-BE" sz="1400" dirty="0" smtClean="0">
              <a:latin typeface="Arial Body"/>
            </a:endParaRPr>
          </a:p>
          <a:p>
            <a:pPr lvl="1"/>
            <a:endParaRPr lang="nl-BE" sz="1400" dirty="0" smtClean="0">
              <a:latin typeface="Arial Body"/>
            </a:endParaRPr>
          </a:p>
          <a:p>
            <a:pPr lvl="1"/>
            <a:endParaRPr lang="nl-BE" sz="1400" dirty="0" smtClean="0">
              <a:latin typeface="Arial Body"/>
            </a:endParaRPr>
          </a:p>
          <a:p>
            <a:pPr lvl="1"/>
            <a:endParaRPr lang="nl-BE" sz="1400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GL&amp;SCHR, 2009 &amp; Interactieve Dyslexietest Amsterdam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Antwerpen (IDAA)</a:t>
            </a:r>
            <a:r>
              <a:rPr lang="nl-BE" sz="2000" dirty="0" smtClean="0">
                <a:latin typeface="Calibri" pitchFamily="34" charset="0"/>
              </a:rPr>
              <a:t>	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9"/>
            </a:pPr>
            <a:endParaRPr lang="nl-BE" sz="1800" b="1" i="1" dirty="0" smtClean="0">
              <a:latin typeface="Arial Body"/>
            </a:endParaRPr>
          </a:p>
          <a:p>
            <a:pPr marL="514350" indent="-514350">
              <a:buFont typeface="+mj-lt"/>
              <a:buAutoNum type="alphaUcPeriod" startAt="9"/>
            </a:pPr>
            <a:r>
              <a:rPr lang="nl-BE" sz="1800" b="1" i="1" dirty="0" smtClean="0">
                <a:latin typeface="Arial Body"/>
              </a:rPr>
              <a:t>Woordenschat </a:t>
            </a:r>
          </a:p>
          <a:p>
            <a:pPr marL="514350" indent="-514350"/>
            <a:endParaRPr lang="nl-BE" sz="2400" b="1" i="1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GL&amp;SCHR (2009): definiëring van laagfrequente woorden</a:t>
            </a:r>
          </a:p>
          <a:p>
            <a:pPr lvl="1"/>
            <a:r>
              <a:rPr lang="nl-BE" sz="1800" dirty="0" smtClean="0">
                <a:latin typeface="Arial Body"/>
              </a:rPr>
              <a:t>KAIT (2004) : vooral woordvinding en woordenschat</a:t>
            </a:r>
          </a:p>
          <a:p>
            <a:pPr lvl="3">
              <a:buNone/>
            </a:pPr>
            <a:endParaRPr lang="nl-BE" sz="1000" dirty="0" smtClean="0">
              <a:latin typeface="Arial Body"/>
            </a:endParaRPr>
          </a:p>
          <a:p>
            <a:pPr marL="342900" indent="-342900">
              <a:buFont typeface="+mj-lt"/>
              <a:buAutoNum type="alphaUcPeriod" startAt="10"/>
            </a:pPr>
            <a:r>
              <a:rPr lang="nl-BE" sz="1800" b="1" i="1" dirty="0" smtClean="0">
                <a:latin typeface="Arial Body"/>
              </a:rPr>
              <a:t>Morfologie en syntaxis </a:t>
            </a:r>
          </a:p>
          <a:p>
            <a:endParaRPr lang="nl-BE" sz="2400" b="1" i="1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GL&amp;SCHR (2009): corrigeren van zinsconstructies, stijfiguren en woordvormen</a:t>
            </a:r>
            <a:r>
              <a:rPr lang="nl-BE" sz="2000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 startAt="11"/>
            </a:pPr>
            <a:r>
              <a:rPr lang="nl-BE" sz="1800" b="1" i="1" dirty="0" smtClean="0">
                <a:latin typeface="Arial Body"/>
              </a:rPr>
              <a:t>Snel benoemen </a:t>
            </a:r>
          </a:p>
          <a:p>
            <a:endParaRPr lang="nl-BE" sz="2000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Rapid Automatized Naming (RAN) </a:t>
            </a:r>
          </a:p>
          <a:p>
            <a:pPr lvl="1">
              <a:buNone/>
            </a:pPr>
            <a:r>
              <a:rPr lang="nl-BE" sz="1800" dirty="0" smtClean="0">
                <a:latin typeface="Arial Body"/>
              </a:rPr>
              <a:t>(Denckla &amp; Rudel, 1976)</a:t>
            </a:r>
          </a:p>
          <a:p>
            <a:pPr lvl="1"/>
            <a:r>
              <a:rPr lang="nl-BE" sz="1800" dirty="0" smtClean="0">
                <a:latin typeface="Arial Body"/>
              </a:rPr>
              <a:t>GL&amp;SCHR (2009)</a:t>
            </a:r>
          </a:p>
          <a:p>
            <a:pPr lvl="1"/>
            <a:endParaRPr lang="nl-BE" sz="1400" dirty="0" smtClean="0">
              <a:latin typeface="Calibri" pitchFamily="34" charset="0"/>
            </a:endParaRPr>
          </a:p>
          <a:p>
            <a:pPr lvl="1"/>
            <a:endParaRPr lang="en-US" sz="1400" dirty="0" smtClean="0">
              <a:latin typeface="Calibri" pitchFamily="34" charset="0"/>
            </a:endParaRPr>
          </a:p>
          <a:p>
            <a:pPr marL="342900" lvl="1" indent="-342900">
              <a:buFont typeface="+mj-lt"/>
              <a:buAutoNum type="alphaUcPeriod" startAt="12"/>
            </a:pPr>
            <a:r>
              <a:rPr lang="nl-BE" sz="1800" b="1" i="1" dirty="0" smtClean="0">
                <a:latin typeface="Arial Body"/>
                <a:ea typeface="+mn-ea"/>
                <a:cs typeface="+mn-cs"/>
              </a:rPr>
              <a:t>Hoofdrekenen</a:t>
            </a:r>
          </a:p>
          <a:p>
            <a:pPr marL="0" lvl="1" indent="0">
              <a:buNone/>
            </a:pPr>
            <a:endParaRPr lang="nl-BE" sz="2000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Tempo Test Rekenen (TTR) (</a:t>
            </a:r>
            <a:r>
              <a:rPr lang="nl-NL" sz="1800" dirty="0" smtClean="0">
                <a:latin typeface="Arial Body"/>
              </a:rPr>
              <a:t>de Vos, 1992)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348880"/>
            <a:ext cx="1800200" cy="128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 startAt="13"/>
            </a:pPr>
            <a:r>
              <a:rPr lang="nl-BE" sz="1800" b="1" i="1" dirty="0" smtClean="0">
                <a:latin typeface="Arial Body"/>
              </a:rPr>
              <a:t>Moderne vreemde talen</a:t>
            </a:r>
          </a:p>
          <a:p>
            <a:endParaRPr lang="nl-BE" sz="2000" dirty="0" smtClean="0">
              <a:latin typeface="Arial Body"/>
            </a:endParaRPr>
          </a:p>
          <a:p>
            <a:pPr lvl="1"/>
            <a:r>
              <a:rPr lang="nl-BE" sz="1800" dirty="0" smtClean="0">
                <a:latin typeface="Arial Body"/>
              </a:rPr>
              <a:t>Engelse woordleestest (OMT, Protocol Dyslexie Nederland)</a:t>
            </a:r>
          </a:p>
          <a:p>
            <a:pPr lvl="1"/>
            <a:r>
              <a:rPr lang="nl-BE" sz="1800" dirty="0" smtClean="0">
                <a:latin typeface="Arial Body"/>
              </a:rPr>
              <a:t>Woorddictee (WRAT)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0000" y="1440000"/>
            <a:ext cx="7200000" cy="540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6. Onderzoeksopzet : kwantitatief onderzoek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2435987" cy="18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nl-BE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Semi-gestructureerd interview</a:t>
            </a:r>
          </a:p>
          <a:p>
            <a:pPr>
              <a:buNone/>
            </a:pPr>
            <a:endParaRPr lang="nl-BE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</a:endParaRP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Taal- en spraakontwikkeling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Diagnosestelling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Therapie-ervaringen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Schoolervaringen (begeleiding, faciliteiten, moderne vreemde talen)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Ervaringen met het hoger onderwijs (aanvraag faciliteiten,</a:t>
            </a:r>
          </a:p>
          <a:p>
            <a:pPr lvl="1">
              <a:buNone/>
            </a:pPr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begeleiding)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Studiemethode en -planning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Computergebruik</a:t>
            </a:r>
          </a:p>
          <a:p>
            <a:pPr lvl="1"/>
            <a:r>
              <a:rPr lang="nl-B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Zelfbeleving</a:t>
            </a:r>
          </a:p>
          <a:p>
            <a:pPr>
              <a:buFontTx/>
              <a:buChar char="-"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6. Onderzoeksopzet : kwalitatief onderzoek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7. Resultaten</a:t>
            </a:r>
            <a:endParaRPr lang="en-US" sz="2800" b="1" i="1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49626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1680" y="1334025"/>
          <a:ext cx="5976664" cy="4831279"/>
        </p:xfrm>
        <a:graphic>
          <a:graphicData uri="http://schemas.openxmlformats.org/drawingml/2006/table">
            <a:tbl>
              <a:tblPr/>
              <a:tblGrid>
                <a:gridCol w="2059186"/>
                <a:gridCol w="695603"/>
                <a:gridCol w="572555"/>
                <a:gridCol w="791657"/>
                <a:gridCol w="652285"/>
                <a:gridCol w="602689"/>
                <a:gridCol w="602689"/>
              </a:tblGrid>
              <a:tr h="414727"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Students with dyslexia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Students without dyslexia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Cohen's d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SD1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SD2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72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General Intelligence (KAIT)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IQ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105.50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12.97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109.83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9.29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Crystallized IQ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106.66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8.11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111.31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8.83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Fluid IQ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105.36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11.04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106.78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10.83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Definitions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20.89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22.16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Auditory comprehension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13.26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13.60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Double meanings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14.44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Famous persons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7.26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8.41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Symbol learning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80.19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12.73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80.93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13.14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Logical reasoning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11.32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Secret codes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26.78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27.46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4.91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Block patterns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12.23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Symbol memory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51.50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51.67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11.27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Auditory memory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5.60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Processing speed (CDT)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pace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421.94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84.63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467.80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79.99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Concentration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119.25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22.85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134.29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22.03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errors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missed digits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8.08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7.17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5616" y="3717032"/>
          <a:ext cx="6480720" cy="2313432"/>
        </p:xfrm>
        <a:graphic>
          <a:graphicData uri="http://schemas.openxmlformats.org/drawingml/2006/table">
            <a:tbl>
              <a:tblPr/>
              <a:tblGrid>
                <a:gridCol w="2232853"/>
                <a:gridCol w="754269"/>
                <a:gridCol w="620842"/>
                <a:gridCol w="858423"/>
                <a:gridCol w="707297"/>
                <a:gridCol w="653518"/>
                <a:gridCol w="653518"/>
              </a:tblGrid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Phonological awareness (GL&amp;SCHR)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correct spoonerisms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17.68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9.42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Spoonerisms time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178.97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65.98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115.48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42.79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correct reversals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16.87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9.03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17.72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Reversals time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105.77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38.37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76.61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Rapid naming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Letters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25.73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20.64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Digits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25.01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12.33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19.28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Colours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32.41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28.70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Objects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39.93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8.29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38.13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7.33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*p &lt; .05; **p &lt; .01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5615" y="1484784"/>
          <a:ext cx="6504384" cy="2226306"/>
        </p:xfrm>
        <a:graphic>
          <a:graphicData uri="http://schemas.openxmlformats.org/drawingml/2006/table">
            <a:tbl>
              <a:tblPr/>
              <a:tblGrid>
                <a:gridCol w="2241006"/>
                <a:gridCol w="757023"/>
                <a:gridCol w="623110"/>
                <a:gridCol w="861557"/>
                <a:gridCol w="709880"/>
                <a:gridCol w="655904"/>
                <a:gridCol w="655904"/>
              </a:tblGrid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Memory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Short term memory (GL&amp;SCHR)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Phonological STM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20.31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23.23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Visual STM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10.44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Semantic STM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35.62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6.23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37.42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5.68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Memory with sorting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39.75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41.54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6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Vocabulary (GL&amp;SCHR)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62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words correctly defined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4.14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10.83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4.77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0.67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2" marR="4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*p &lt; .05; **p &lt; .01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36043" y="1337179"/>
          <a:ext cx="5976317" cy="4444847"/>
        </p:xfrm>
        <a:graphic>
          <a:graphicData uri="http://schemas.openxmlformats.org/drawingml/2006/table">
            <a:tbl>
              <a:tblPr/>
              <a:tblGrid>
                <a:gridCol w="2059068"/>
                <a:gridCol w="695563"/>
                <a:gridCol w="572521"/>
                <a:gridCol w="791611"/>
                <a:gridCol w="652247"/>
                <a:gridCol w="802283"/>
                <a:gridCol w="403024"/>
              </a:tblGrid>
              <a:tr h="389374"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Students with dyslexia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Students without dyslexia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Cohen's 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807"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SD1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SD2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Word reading Dutch (EMT)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number read words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79.08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14.32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101.44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10.70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1.77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errors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Correctly read words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77.03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14.21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100.25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10.69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1.85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Word reading English (OMT)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number read words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71.18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10.72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84.99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9.49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1.36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errors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Correctly read words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67.19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10.64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82.49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10.20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1.47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Pseudoword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reading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(de Klepel)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number read words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46.07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9.84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63.26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12.90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errors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Correctly read words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40.88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10.46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59.72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13.10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1.59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Text reading (GL&amp;SCHR)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Substantial errors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15.71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10.80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10.33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25.35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consuming errors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14.29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8.72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9.15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4.92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Reading time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311.14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51.97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256.03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35.72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1.24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Silent text reading (Tekenbeet)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Words per minute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184.63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59.25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243.64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57.59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1.01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14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Text comprehension (GL&amp;SCHR)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correct responses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19.37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21.47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1. Inleiding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32856"/>
            <a:ext cx="6804408" cy="3627544"/>
          </a:xfrm>
          <a:noFill/>
        </p:spPr>
        <p:txBody>
          <a:bodyPr>
            <a:normAutofit fontScale="92500"/>
          </a:bodyPr>
          <a:lstStyle/>
          <a:p>
            <a:r>
              <a:rPr lang="nl-NL" sz="2000" dirty="0" smtClean="0"/>
              <a:t>Betere doorstroming van studenten met dyslexie </a:t>
            </a:r>
          </a:p>
          <a:p>
            <a:r>
              <a:rPr lang="nl-NL" sz="1600" dirty="0" smtClean="0"/>
              <a:t> </a:t>
            </a:r>
            <a:endParaRPr lang="nl-NL" sz="1200" dirty="0" smtClean="0"/>
          </a:p>
          <a:p>
            <a:pPr lvl="1">
              <a:buFont typeface="Arial" pitchFamily="34" charset="0"/>
              <a:buChar char="•"/>
            </a:pPr>
            <a:r>
              <a:rPr lang="nl-NL" sz="1600" dirty="0" smtClean="0"/>
              <a:t>Geoptimaliseerd zorgkader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 smtClean="0"/>
              <a:t>Oprichting van begeleidingsdiensten</a:t>
            </a:r>
          </a:p>
          <a:p>
            <a:pPr lvl="1">
              <a:buFont typeface="Arial" pitchFamily="34" charset="0"/>
              <a:buChar char="•"/>
            </a:pPr>
            <a:r>
              <a:rPr lang="nl-BE" sz="1600" dirty="0" smtClean="0"/>
              <a:t>Diversiteitbeleid (2005) o.a. voor studenten met een functiebeperking</a:t>
            </a:r>
          </a:p>
          <a:p>
            <a:pPr>
              <a:buFont typeface="Arial" pitchFamily="34" charset="0"/>
              <a:buChar char="•"/>
            </a:pPr>
            <a:endParaRPr lang="nl-NL" sz="2000" dirty="0" smtClean="0"/>
          </a:p>
          <a:p>
            <a:r>
              <a:rPr lang="nl-NL" sz="2000" dirty="0" smtClean="0"/>
              <a:t>Opvallende afwezigheid van Vlaamse statistieken</a:t>
            </a:r>
          </a:p>
          <a:p>
            <a:pPr lvl="1">
              <a:buFont typeface="Arial" pitchFamily="34" charset="0"/>
              <a:buChar char="•"/>
            </a:pPr>
            <a:endParaRPr lang="nl-NL" sz="1600" dirty="0" smtClean="0"/>
          </a:p>
          <a:p>
            <a:pPr lvl="1">
              <a:buFont typeface="Arial" pitchFamily="34" charset="0"/>
              <a:buChar char="•"/>
            </a:pPr>
            <a:r>
              <a:rPr lang="nl-NL" sz="1600" dirty="0" smtClean="0"/>
              <a:t>Schattingen op basis van Nederlandse en Britse onderzoeken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 smtClean="0"/>
              <a:t>Ongeveer 4000 (2 tot 3 %) van de Vlaamse studenten (De  Pessemier, </a:t>
            </a:r>
          </a:p>
          <a:p>
            <a:pPr lvl="1">
              <a:buNone/>
            </a:pPr>
            <a:r>
              <a:rPr lang="nl-NL" sz="1600" dirty="0" smtClean="0"/>
              <a:t>2007)</a:t>
            </a:r>
          </a:p>
          <a:p>
            <a:pPr lvl="1">
              <a:buNone/>
            </a:pPr>
            <a:r>
              <a:rPr lang="nl-NL" sz="1600" dirty="0" smtClean="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393" y="1772816"/>
          <a:ext cx="6839023" cy="3877092"/>
        </p:xfrm>
        <a:graphic>
          <a:graphicData uri="http://schemas.openxmlformats.org/drawingml/2006/table">
            <a:tbl>
              <a:tblPr/>
              <a:tblGrid>
                <a:gridCol w="2356302"/>
                <a:gridCol w="795970"/>
                <a:gridCol w="655167"/>
                <a:gridCol w="905883"/>
                <a:gridCol w="746402"/>
                <a:gridCol w="918096"/>
                <a:gridCol w="461203"/>
              </a:tblGrid>
              <a:tr h="459930"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Students with dyslexia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Students without dyslexia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Cohen's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SD1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SD2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10" marR="63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Word spelling Dutch (GL&amp;SCHR)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Weighted score word spelling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91.59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15.87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121.40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12.84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 word spelling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24.60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Writing speed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24.89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4.01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26.50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3.40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Weighted score spelling rules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50.83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62.45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13.59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Word spelling English (WRAT)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Correctly spelled words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16.91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5.70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24.27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Sentence writing (AT-GSN)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errors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54.04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24.17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23.20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11.65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9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Morphology and syntax (GL&amp;SCHR)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228600"/>
                      <a:endParaRPr lang="en-US" sz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Weighted score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49.92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11.23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59.93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13.73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score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9.48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4.73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12.25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*p &lt; .05; **p &lt; .01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204864"/>
            <a:ext cx="6552728" cy="3600400"/>
          </a:xfrm>
          <a:noFill/>
        </p:spPr>
        <p:txBody>
          <a:bodyPr>
            <a:normAutofit/>
          </a:bodyPr>
          <a:lstStyle/>
          <a:p>
            <a:pPr lvl="1"/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Eerste zittijd</a:t>
            </a:r>
          </a:p>
          <a:p>
            <a:pPr lvl="2">
              <a:buFont typeface="Symbol"/>
              <a:buChar char="Þ"/>
            </a:pP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p = </a:t>
            </a: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0.12</a:t>
            </a:r>
            <a:endParaRPr lang="nl-B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2">
              <a:buNone/>
            </a:pP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</a:t>
            </a:r>
          </a:p>
          <a:p>
            <a:pPr lvl="1">
              <a:buNone/>
            </a:pPr>
            <a:endParaRPr lang="nl-BE" sz="31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1"/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Tweede zittijd</a:t>
            </a:r>
          </a:p>
          <a:p>
            <a:pPr lvl="2">
              <a:buFont typeface="Symbol"/>
              <a:buChar char="Þ"/>
            </a:pP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p = </a:t>
            </a: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0.08</a:t>
            </a:r>
            <a:endParaRPr lang="nl-B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nl-BE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nl-BE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nl-BE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lvl="1"/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Totaal</a:t>
            </a:r>
          </a:p>
          <a:p>
            <a:pPr lvl="2">
              <a:buFont typeface="Symbol"/>
              <a:buChar char="Þ"/>
            </a:pP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p </a:t>
            </a:r>
            <a:r>
              <a:rPr lang="nl-B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&lt; 0.05</a:t>
            </a:r>
            <a:endParaRPr lang="nl-BE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2">
              <a:buNone/>
            </a:pPr>
            <a:endParaRPr lang="nl-BE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8. Slaagcijfers</a:t>
            </a:r>
            <a:endParaRPr lang="en-US" sz="2800" b="1" i="1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11960" y="2276872"/>
          <a:ext cx="2736304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0"/>
                <a:gridCol w="1296144"/>
              </a:tblGrid>
              <a:tr h="298832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GROEP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GESLAAGD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Dyslexie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Controle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36640" y="3429000"/>
          <a:ext cx="2711624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548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GROEP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GESLAAGD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Dyslexie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Controle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11960" y="4764752"/>
          <a:ext cx="2736304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GROEP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GESLAAGD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Dyslexie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Controle 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4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1601381" cy="11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nl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Verschil in </a:t>
            </a:r>
            <a:r>
              <a:rPr lang="en-US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crystallized</a:t>
            </a:r>
            <a:r>
              <a:rPr lang="nl-BE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 </a:t>
            </a:r>
            <a:r>
              <a:rPr lang="en-US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intelligence</a:t>
            </a:r>
            <a:r>
              <a:rPr lang="nl-BE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 </a:t>
            </a:r>
            <a:r>
              <a:rPr lang="nl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en totaal IQ van KAIT</a:t>
            </a:r>
          </a:p>
          <a:p>
            <a:pPr lvl="1">
              <a:buFont typeface="Wingdings" pitchFamily="2" charset="2"/>
              <a:buChar char="§"/>
            </a:pP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 Medium effect grootte enkel bij Chrystallized IQ</a:t>
            </a:r>
          </a:p>
          <a:p>
            <a:pPr lvl="1">
              <a:buFont typeface="Wingdings" pitchFamily="2" charset="2"/>
              <a:buChar char="§"/>
            </a:pP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 Significante verschillen op 3 subtesten</a:t>
            </a:r>
          </a:p>
          <a:p>
            <a:pPr lvl="1">
              <a:buNone/>
            </a:pP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	Definities</a:t>
            </a:r>
          </a:p>
          <a:p>
            <a:pPr lvl="1">
              <a:buNone/>
            </a:pP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	Dubbele betekenissen </a:t>
            </a:r>
          </a:p>
          <a:p>
            <a:pPr lvl="1">
              <a:buNone/>
            </a:pP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</a:rPr>
              <a:t>	Persoonlijkheden</a:t>
            </a: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</a:endParaRPr>
          </a:p>
          <a:p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	Problemen met het snel en adequaat oproepen van </a:t>
            </a:r>
          </a:p>
          <a:p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	woorden	 en eigennamen: woordvindingsproblemen en/of  </a:t>
            </a:r>
          </a:p>
          <a:p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	beperkte woordenschat</a:t>
            </a: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nl-BE" b="1" i="1" dirty="0" smtClean="0">
                <a:latin typeface="Calibri" pitchFamily="34" charset="0"/>
              </a:rPr>
              <a:t>8. Discussie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35696" y="436510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60000"/>
            <a:ext cx="7524384" cy="3600000"/>
          </a:xfrm>
          <a:noFill/>
        </p:spPr>
        <p:txBody>
          <a:bodyPr>
            <a:normAutofit/>
          </a:bodyPr>
          <a:lstStyle/>
          <a:p>
            <a:r>
              <a:rPr lang="nl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Problemen met het </a:t>
            </a:r>
            <a:r>
              <a:rPr lang="nl-BE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korte termijngeheugen</a:t>
            </a:r>
          </a:p>
          <a:p>
            <a:pPr lvl="1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Fonologisch  (medium effect size)</a:t>
            </a:r>
          </a:p>
          <a:p>
            <a:pPr lvl="1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Visueel</a:t>
            </a:r>
          </a:p>
          <a:p>
            <a:pPr lvl="1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Semantisch </a:t>
            </a:r>
          </a:p>
          <a:p>
            <a:pPr lvl="1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Werkgeheugen </a:t>
            </a:r>
          </a:p>
          <a:p>
            <a:pPr lvl="1"/>
            <a:r>
              <a:rPr lang="nl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Leesluistertekst</a:t>
            </a: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(ook auditieve aandacht)</a:t>
            </a: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r>
              <a:rPr lang="nl-BE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Geen problemen met het </a:t>
            </a:r>
            <a:r>
              <a:rPr lang="nl-BE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auditief en visueel </a:t>
            </a:r>
            <a:r>
              <a:rPr lang="nl-BE" sz="18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langetermijngeheugen</a:t>
            </a:r>
            <a:r>
              <a:rPr lang="nl-BE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</a:t>
            </a:r>
            <a:endParaRPr lang="nl-BE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8. Discussie</a:t>
            </a:r>
            <a:endParaRPr lang="en-US" sz="2800" b="1" i="1" dirty="0"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642" y="2204864"/>
            <a:ext cx="2004814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nl-BE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Problemen met </a:t>
            </a:r>
            <a:r>
              <a:rPr lang="nl-BE" sz="7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aandacht, concentratie en werktempo</a:t>
            </a:r>
            <a:r>
              <a:rPr lang="nl-BE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(CDT)</a:t>
            </a:r>
          </a:p>
          <a:p>
            <a:pPr>
              <a:buNone/>
            </a:pPr>
            <a:endParaRPr lang="nl-BE" sz="7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>
              <a:buNone/>
            </a:pPr>
            <a:endParaRPr lang="nl-BE" sz="7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>
              <a:buNone/>
            </a:pPr>
            <a:r>
              <a:rPr lang="nl-BE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Trager </a:t>
            </a:r>
            <a:r>
              <a:rPr lang="nl-BE" sz="7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leesniveau</a:t>
            </a:r>
          </a:p>
          <a:p>
            <a:pPr>
              <a:buNone/>
            </a:pPr>
            <a:endParaRPr lang="nl-BE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1"/>
            <a:r>
              <a:rPr lang="nl-BE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Woordniveau = zinsniveau</a:t>
            </a:r>
          </a:p>
          <a:p>
            <a:pPr lvl="1"/>
            <a:r>
              <a:rPr lang="nl-BE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Pseudowoorden &gt; woorden</a:t>
            </a:r>
          </a:p>
          <a:p>
            <a:pPr lvl="1"/>
            <a:r>
              <a:rPr lang="nl-BE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Hogere foutenlast voor pseudowoorden (verschil 1 minuut – 2 minuten)</a:t>
            </a:r>
          </a:p>
          <a:p>
            <a:pPr lvl="1"/>
            <a:r>
              <a:rPr lang="nl-BE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Tempoprobleem voor woorden</a:t>
            </a:r>
          </a:p>
          <a:p>
            <a:pPr lvl="1"/>
            <a:r>
              <a:rPr lang="nl-BE" sz="6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Stillezen verloopt significant trager</a:t>
            </a:r>
            <a:r>
              <a:rPr lang="nl-BE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/>
            </a:r>
            <a:br>
              <a:rPr lang="nl-BE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</a:br>
            <a:r>
              <a:rPr lang="nl-BE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/>
            </a:r>
            <a:br>
              <a:rPr lang="nl-BE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</a:br>
            <a:endParaRPr lang="nl-BE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8. Discussie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fontScale="32500" lnSpcReduction="20000"/>
          </a:bodyPr>
          <a:lstStyle/>
          <a:p>
            <a:r>
              <a:rPr lang="nl-BE" sz="5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Spelling</a:t>
            </a:r>
            <a:r>
              <a:rPr lang="nl-BE" sz="5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problemen</a:t>
            </a:r>
            <a:r>
              <a:rPr lang="nl-BE" sz="8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 </a:t>
            </a:r>
          </a:p>
          <a:p>
            <a:pPr>
              <a:buNone/>
            </a:pPr>
            <a:endParaRPr lang="nl-BE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1"/>
            <a:r>
              <a:rPr lang="nl-BE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Woordniveau = zinsniveau</a:t>
            </a:r>
          </a:p>
          <a:p>
            <a:pPr lvl="1"/>
            <a:endParaRPr lang="nl-BE" sz="49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1"/>
            <a:r>
              <a:rPr lang="nl-BE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Dictee</a:t>
            </a:r>
          </a:p>
          <a:p>
            <a:pPr lvl="2"/>
            <a:r>
              <a:rPr lang="nl-BE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Regelwoorden</a:t>
            </a:r>
          </a:p>
          <a:p>
            <a:pPr lvl="2"/>
            <a:r>
              <a:rPr lang="nl-BE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Inprentwoorden</a:t>
            </a:r>
          </a:p>
          <a:p>
            <a:pPr lvl="2"/>
            <a:endParaRPr lang="nl-BE" sz="45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1"/>
            <a:r>
              <a:rPr lang="nl-BE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Spontaan schrijven</a:t>
            </a:r>
          </a:p>
          <a:p>
            <a:pPr lvl="1"/>
            <a:endParaRPr lang="nl-BE" sz="55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 lvl="1"/>
            <a:r>
              <a:rPr lang="nl-BE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Schrijftempo ligt aanzienlijk lager </a:t>
            </a: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>
              <a:buNone/>
            </a:pPr>
            <a:r>
              <a:rPr 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00990" cy="642942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8. Discussie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Algemeen cognitief profiel</a:t>
            </a:r>
          </a:p>
          <a:p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</a:t>
            </a:r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Tempoproblemen voor lezen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Hoge foutenlast voor spelling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Tragere schrijfsnelheid 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Algemeen zwakke automatisering (vb. hoofdrekenen)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Beperkt korte termijngeheugen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Problemen met auditief lange termijn geheugen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Problemen met aandacht, concentratie en werktempo</a:t>
            </a:r>
          </a:p>
          <a:p>
            <a:pPr>
              <a:buFont typeface="Wingdings" pitchFamily="2" charset="2"/>
              <a:buChar char="§"/>
            </a:pP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ody"/>
                <a:sym typeface="Wingdings" pitchFamily="2" charset="2"/>
              </a:rPr>
              <a:t> Problemen met vreemde talen</a:t>
            </a:r>
          </a:p>
          <a:p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ody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00990" cy="642942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9. Conclusie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057400"/>
            <a:ext cx="7315200" cy="1515616"/>
          </a:xfrm>
        </p:spPr>
        <p:txBody>
          <a:bodyPr/>
          <a:lstStyle/>
          <a:p>
            <a:pPr algn="ctr"/>
            <a:r>
              <a:rPr lang="nl-BE" dirty="0" smtClean="0"/>
              <a:t>DEEL II: </a:t>
            </a:r>
            <a:br>
              <a:rPr lang="nl-BE" dirty="0" smtClean="0"/>
            </a:br>
            <a:r>
              <a:rPr lang="nl-BE" sz="2400" dirty="0" smtClean="0"/>
              <a:t>Hoofdrekenvaardigheden </a:t>
            </a:r>
            <a:r>
              <a:rPr lang="nl-BE" sz="2400" dirty="0" smtClean="0"/>
              <a:t>bij studenten met dyslexie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979" y="3646531"/>
            <a:ext cx="1732133" cy="237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60000"/>
            <a:ext cx="7524384" cy="3600000"/>
          </a:xfrm>
          <a:noFill/>
        </p:spPr>
        <p:txBody>
          <a:bodyPr>
            <a:normAutofit/>
          </a:bodyPr>
          <a:lstStyle/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1. Tempotest Rekenen (de Vos, 1992)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522919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Geen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verschil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in error rate,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maar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problemen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met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tempo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en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fact  retrieval</a:t>
            </a:r>
          </a:p>
          <a:p>
            <a:pPr>
              <a:spcBef>
                <a:spcPct val="0"/>
              </a:spcBef>
            </a:pPr>
            <a:r>
              <a:rPr lang="nl-B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Bevestigt de andere </a:t>
            </a:r>
            <a:r>
              <a:rPr lang="nl-B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testresultaten (lezen, aandacht, IQ)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Grote effect sizes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voor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alle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operaties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behalve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min (d = -.66)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23728" y="2060848"/>
          <a:ext cx="5238329" cy="2783136"/>
        </p:xfrm>
        <a:graphic>
          <a:graphicData uri="http://schemas.openxmlformats.org/drawingml/2006/table">
            <a:tbl>
              <a:tblPr/>
              <a:tblGrid>
                <a:gridCol w="1625506"/>
                <a:gridCol w="471922"/>
                <a:gridCol w="440461"/>
                <a:gridCol w="448326"/>
                <a:gridCol w="456191"/>
                <a:gridCol w="563684"/>
                <a:gridCol w="602422"/>
                <a:gridCol w="629817"/>
              </a:tblGrid>
              <a:tr h="151349">
                <a:tc>
                  <a:txBody>
                    <a:bodyPr/>
                    <a:lstStyle/>
                    <a:p>
                      <a:pPr algn="l" fontAlgn="b"/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Dyslexic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T-value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Cohen's 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Errors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n-US" sz="1100" b="1" i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total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.67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addition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-0.54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.59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subtraction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.26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multiplication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-1.01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.31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division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.61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mixed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.14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 gridSpan="2">
                  <a:txBody>
                    <a:bodyPr/>
                    <a:lstStyle/>
                    <a:p>
                      <a:pPr algn="l" fontAlgn="b"/>
                      <a:endParaRPr lang="en-US" sz="11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number of operations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total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127.12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21.13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150.37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23.38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-7.38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&lt; 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addition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31.05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34.47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-6.93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&lt; 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subtraction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-4.67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&lt; 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multiplication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23.25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28.54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-6.83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&lt; 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division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5.72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27.80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6.98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-7.14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&lt; 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TTR mixed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24.39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4.77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29.47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5.04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-7.32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&lt; .00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0099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Vergelijking met bestaande normgroep (de Vos, 1992)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716016" y="2204864"/>
          <a:ext cx="3923928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39552" y="2276872"/>
          <a:ext cx="435597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94116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Het gemiddelde van de normgroep ligt lager dan 50%</a:t>
            </a:r>
          </a:p>
          <a:p>
            <a:r>
              <a:rPr lang="nl-BE" sz="1200" dirty="0" smtClean="0"/>
              <a:t>Grote variaties binnen de controlegroep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9411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De dyslexiegroep scoort als groep bijna klinisch (behalve voor min)</a:t>
            </a:r>
          </a:p>
          <a:p>
            <a:r>
              <a:rPr lang="nl-BE" sz="1200" dirty="0" smtClean="0"/>
              <a:t>Grote variaties binnen de dyslexiegroep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2. Situering onderzoek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32856"/>
            <a:ext cx="6660392" cy="3627144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nl-BE" dirty="0" smtClean="0"/>
              <a:t>Dyslexieonderzoek in Vlaanderen</a:t>
            </a:r>
          </a:p>
          <a:p>
            <a:endParaRPr lang="nl-BE" dirty="0" smtClean="0"/>
          </a:p>
          <a:p>
            <a:pPr lvl="1">
              <a:buFont typeface="Wingdings" pitchFamily="2" charset="2"/>
              <a:buChar char="§"/>
            </a:pPr>
            <a:r>
              <a:rPr lang="nl-BE" dirty="0" smtClean="0"/>
              <a:t>Voorspellende factoren bij kleuters</a:t>
            </a:r>
          </a:p>
          <a:p>
            <a:pPr lvl="1">
              <a:buFont typeface="Wingdings" pitchFamily="2" charset="2"/>
              <a:buChar char="§"/>
            </a:pPr>
            <a:r>
              <a:rPr lang="nl-BE" dirty="0" smtClean="0"/>
              <a:t>Lager onderwijs</a:t>
            </a:r>
          </a:p>
          <a:p>
            <a:pPr lvl="1">
              <a:buFont typeface="Wingdings" pitchFamily="2" charset="2"/>
              <a:buChar char="§"/>
            </a:pPr>
            <a:r>
              <a:rPr lang="nl-BE" dirty="0" smtClean="0"/>
              <a:t>Secundair onderwijs</a:t>
            </a:r>
          </a:p>
          <a:p>
            <a:pPr lvl="1">
              <a:buNone/>
            </a:pPr>
            <a:endParaRPr lang="nl-BE" dirty="0" smtClean="0"/>
          </a:p>
          <a:p>
            <a:r>
              <a:rPr lang="nl-BE" dirty="0" smtClean="0"/>
              <a:t>Weinig diagnostisch materiaal voor (jong)volwassenen</a:t>
            </a:r>
          </a:p>
          <a:p>
            <a:endParaRPr lang="nl-BE" dirty="0" smtClean="0"/>
          </a:p>
          <a:p>
            <a:pPr lvl="1">
              <a:buFont typeface="Wingdings" pitchFamily="2" charset="2"/>
              <a:buChar char="§"/>
            </a:pPr>
            <a:r>
              <a:rPr lang="nl-BE" dirty="0" smtClean="0"/>
              <a:t>Test voor Gevorderd Lezen en Schrijven – GL&amp;SCHR (De </a:t>
            </a:r>
          </a:p>
          <a:p>
            <a:pPr lvl="1">
              <a:buNone/>
            </a:pPr>
            <a:r>
              <a:rPr lang="nl-BE" dirty="0" smtClean="0"/>
              <a:t>Pessemier &amp; Andries, 2009)</a:t>
            </a:r>
          </a:p>
          <a:p>
            <a:pPr lvl="1">
              <a:buFont typeface="Wingdings" pitchFamily="2" charset="2"/>
              <a:buChar char="§"/>
            </a:pPr>
            <a:r>
              <a:rPr lang="nl-BE" dirty="0" smtClean="0"/>
              <a:t>Interactieve Dyslexietest Amsterdam Antwerpen – IDAA </a:t>
            </a:r>
            <a:r>
              <a:rPr lang="nl-BE" sz="2900" dirty="0" smtClean="0"/>
              <a:t>(Universiteit </a:t>
            </a:r>
          </a:p>
          <a:p>
            <a:pPr lvl="1">
              <a:buNone/>
            </a:pPr>
            <a:r>
              <a:rPr lang="nl-BE" sz="2900" dirty="0" smtClean="0"/>
              <a:t>Amsterdam en Lessius Hogeschool Antwerpen i.s.m. Muiswerk </a:t>
            </a:r>
          </a:p>
          <a:p>
            <a:pPr lvl="1">
              <a:buNone/>
            </a:pPr>
            <a:r>
              <a:rPr lang="nl-BE" sz="2900" dirty="0" smtClean="0"/>
              <a:t>Educatief, niet uitgegeven)</a:t>
            </a:r>
          </a:p>
          <a:p>
            <a:pPr lvl="1">
              <a:buNone/>
            </a:pPr>
            <a:r>
              <a:rPr lang="nl-BE" dirty="0" smtClean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00990" cy="642942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smtClean="0">
                <a:latin typeface="Calibri" pitchFamily="34" charset="0"/>
              </a:rPr>
              <a:t>Klinische scores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339752" y="2204864"/>
          <a:ext cx="4896544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9712" y="5301208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/>
              <a:t>30 tot 66% van de dyslexiegroep haalt klinische resultaten (&lt; Pc 10) op de TTR</a:t>
            </a:r>
          </a:p>
          <a:p>
            <a:r>
              <a:rPr lang="nl-BE" sz="1100" dirty="0" smtClean="0"/>
              <a:t>Opvallend hoog percentage voor vermenigvuldiging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09328"/>
            <a:ext cx="7315200" cy="579512"/>
          </a:xfrm>
        </p:spPr>
        <p:txBody>
          <a:bodyPr/>
          <a:lstStyle/>
          <a:p>
            <a:r>
              <a:rPr lang="nl-BE" sz="2000" dirty="0" smtClean="0"/>
              <a:t>Besluit normgroep TTR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20888"/>
            <a:ext cx="7315200" cy="2819400"/>
          </a:xfrm>
          <a:noFill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1800" dirty="0" smtClean="0"/>
              <a:t> Bestaande normen zijn ontoereikend voor Vlaamse studenten hoger onderwijs in 2010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Studenten met dyslexie hebben problemen met </a:t>
            </a:r>
            <a:r>
              <a:rPr lang="nl-BE" sz="1800" dirty="0" err="1" smtClean="0"/>
              <a:t>temporekenen</a:t>
            </a:r>
            <a:r>
              <a:rPr lang="nl-BE" sz="1800" dirty="0" smtClean="0"/>
              <a:t> (hoofdrekenen)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Studenten met dyslexie hebben vooral problemen met het snel oproepen van de maaltafels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00990" cy="642942"/>
          </a:xfrm>
        </p:spPr>
        <p:txBody>
          <a:bodyPr>
            <a:normAutofit/>
          </a:bodyPr>
          <a:lstStyle/>
          <a:p>
            <a:pPr algn="ctr"/>
            <a:r>
              <a:rPr lang="nl-BE" sz="2800" b="1" i="1" dirty="0" err="1" smtClean="0">
                <a:latin typeface="Calibri" pitchFamily="34" charset="0"/>
              </a:rPr>
              <a:t>Correlatie-onderzoek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995936" y="4005064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8144" y="56211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/>
              <a:t>Partiële correlatie</a:t>
            </a:r>
          </a:p>
          <a:p>
            <a:r>
              <a:rPr lang="nl-BE" sz="1000" dirty="0" smtClean="0"/>
              <a:t>Gecontroleerd voor CIQ en pseudowoorden</a:t>
            </a:r>
            <a:endParaRPr lang="en-US" sz="1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528" y="2420888"/>
          <a:ext cx="8280921" cy="3024333"/>
        </p:xfrm>
        <a:graphic>
          <a:graphicData uri="http://schemas.openxmlformats.org/drawingml/2006/table">
            <a:tbl>
              <a:tblPr/>
              <a:tblGrid>
                <a:gridCol w="864097"/>
                <a:gridCol w="1152128"/>
                <a:gridCol w="432048"/>
                <a:gridCol w="504056"/>
                <a:gridCol w="504056"/>
                <a:gridCol w="576064"/>
                <a:gridCol w="504056"/>
                <a:gridCol w="504056"/>
                <a:gridCol w="144016"/>
                <a:gridCol w="432048"/>
                <a:gridCol w="504056"/>
                <a:gridCol w="504056"/>
                <a:gridCol w="576064"/>
                <a:gridCol w="576064"/>
                <a:gridCol w="504056"/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dyslexiegroep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TTRtot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TTRplus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TTRmaal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TTRdeel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TTRmix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TTRtot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TTRplus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TTRmaal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TTRdeel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TTRmix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Spoonerisms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RANcijfers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7" y="1628802"/>
          <a:ext cx="8568952" cy="2952324"/>
        </p:xfrm>
        <a:graphic>
          <a:graphicData uri="http://schemas.openxmlformats.org/drawingml/2006/table">
            <a:tbl>
              <a:tblPr/>
              <a:tblGrid>
                <a:gridCol w="936105"/>
                <a:gridCol w="1224136"/>
                <a:gridCol w="432048"/>
                <a:gridCol w="576064"/>
                <a:gridCol w="504056"/>
                <a:gridCol w="548702"/>
                <a:gridCol w="467929"/>
                <a:gridCol w="604409"/>
                <a:gridCol w="179160"/>
                <a:gridCol w="504056"/>
                <a:gridCol w="504056"/>
                <a:gridCol w="504056"/>
                <a:gridCol w="576064"/>
                <a:gridCol w="540182"/>
                <a:gridCol w="467929"/>
              </a:tblGrid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controlegroep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TTRtot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TTRplus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TTRmaal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TTRdeel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TTRmix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TTRtot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TTRplus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TTRmaal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TTRdeel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TTRmix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Spoonerisms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RANcijfers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4283968" y="3212976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472514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/>
              <a:t>Partiële correlatie</a:t>
            </a:r>
          </a:p>
          <a:p>
            <a:r>
              <a:rPr lang="nl-BE" sz="1000" dirty="0" smtClean="0"/>
              <a:t>Gecontroleerd voor CIQ en pseudowoorden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5" y="1412780"/>
          <a:ext cx="7848868" cy="3816420"/>
        </p:xfrm>
        <a:graphic>
          <a:graphicData uri="http://schemas.openxmlformats.org/drawingml/2006/table">
            <a:tbl>
              <a:tblPr/>
              <a:tblGrid>
                <a:gridCol w="1275276"/>
                <a:gridCol w="1314719"/>
                <a:gridCol w="631065"/>
                <a:gridCol w="631065"/>
                <a:gridCol w="631065"/>
                <a:gridCol w="631065"/>
                <a:gridCol w="184061"/>
                <a:gridCol w="131472"/>
                <a:gridCol w="604770"/>
                <a:gridCol w="604770"/>
                <a:gridCol w="604770"/>
                <a:gridCol w="604770"/>
              </a:tblGrid>
              <a:tr h="734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dyslexiegroep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cijfer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cijfer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Spoonerisms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Reversals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cijfers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2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4211960" y="3717032"/>
            <a:ext cx="33123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5" y="1268758"/>
          <a:ext cx="7992885" cy="4320483"/>
        </p:xfrm>
        <a:graphic>
          <a:graphicData uri="http://schemas.openxmlformats.org/drawingml/2006/table">
            <a:tbl>
              <a:tblPr/>
              <a:tblGrid>
                <a:gridCol w="1298676"/>
                <a:gridCol w="1338842"/>
                <a:gridCol w="642644"/>
                <a:gridCol w="642644"/>
                <a:gridCol w="642644"/>
                <a:gridCol w="642644"/>
                <a:gridCol w="187438"/>
                <a:gridCol w="133885"/>
                <a:gridCol w="615867"/>
                <a:gridCol w="615867"/>
                <a:gridCol w="615867"/>
                <a:gridCol w="615867"/>
              </a:tblGrid>
              <a:tr h="831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controlegroep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cijfer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cijfer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CDT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Spoonerisms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Reversals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 cijfers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Correlation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Sig. (2-tailed)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6127" marR="6127" marT="61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4103948" y="3897052"/>
            <a:ext cx="367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09328"/>
            <a:ext cx="7315200" cy="579512"/>
          </a:xfrm>
        </p:spPr>
        <p:txBody>
          <a:bodyPr/>
          <a:lstStyle/>
          <a:p>
            <a:r>
              <a:rPr lang="nl-BE" sz="2000" dirty="0" smtClean="0"/>
              <a:t>Besluit </a:t>
            </a:r>
            <a:r>
              <a:rPr lang="nl-BE" sz="2000" dirty="0" err="1" smtClean="0"/>
              <a:t>correlatie-onderzoek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7315200" cy="4104456"/>
          </a:xfrm>
          <a:noFill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1800" dirty="0" smtClean="0"/>
              <a:t> Goede correlaties </a:t>
            </a:r>
            <a:r>
              <a:rPr lang="nl-BE" sz="1800" dirty="0" smtClean="0"/>
              <a:t>tussen TTR en </a:t>
            </a:r>
            <a:r>
              <a:rPr lang="nl-BE" sz="1800" dirty="0" err="1" smtClean="0"/>
              <a:t>cijferdoorstreeptaak</a:t>
            </a:r>
            <a:r>
              <a:rPr lang="nl-BE" sz="1800" dirty="0" smtClean="0"/>
              <a:t> </a:t>
            </a:r>
            <a:r>
              <a:rPr lang="nl-BE" sz="1800" dirty="0" smtClean="0"/>
              <a:t>(</a:t>
            </a:r>
            <a:r>
              <a:rPr lang="nl-BE" sz="1800" dirty="0" smtClean="0"/>
              <a:t>CDT)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</a:t>
            </a:r>
            <a:r>
              <a:rPr lang="nl-BE" sz="1800" dirty="0" smtClean="0"/>
              <a:t>Zwakke correlaties </a:t>
            </a:r>
            <a:r>
              <a:rPr lang="nl-BE" sz="1800" dirty="0" smtClean="0"/>
              <a:t>tussen TTR en RAN cijfers </a:t>
            </a:r>
            <a:r>
              <a:rPr lang="nl-BE" sz="1800" dirty="0" smtClean="0"/>
              <a:t>(GL&amp;SCHR</a:t>
            </a:r>
            <a:r>
              <a:rPr lang="nl-BE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Opvallende </a:t>
            </a:r>
            <a:r>
              <a:rPr lang="nl-BE" sz="1800" dirty="0" smtClean="0"/>
              <a:t>verschillen tussen controlegroep en dyslexiegroep wat betreft </a:t>
            </a:r>
            <a:r>
              <a:rPr lang="nl-BE" sz="1800" dirty="0" smtClean="0"/>
              <a:t>correlatie TTR en fonologische taken (GM&amp;SCHR)</a:t>
            </a:r>
            <a:endParaRPr lang="nl-BE" sz="1800" dirty="0" smtClean="0"/>
          </a:p>
          <a:p>
            <a:pPr lvl="1"/>
            <a:r>
              <a:rPr lang="nl-BE" sz="1400" dirty="0" smtClean="0"/>
              <a:t>correlaties fonologische taken controle &gt; dyslexie</a:t>
            </a:r>
          </a:p>
          <a:p>
            <a:pPr lvl="1"/>
            <a:r>
              <a:rPr lang="nl-BE" sz="1400" dirty="0" smtClean="0"/>
              <a:t>correlaties fonologische taken verdwijnen bij dyslexiegroep na controle voor pseudowoorden en IQ</a:t>
            </a:r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Zwakke correlaties tussen CDT en fonologische taken</a:t>
            </a:r>
          </a:p>
          <a:p>
            <a:endParaRPr lang="nl-BE" sz="1800" dirty="0" smtClean="0"/>
          </a:p>
          <a:p>
            <a:pPr>
              <a:buFont typeface="Wingdings"/>
              <a:buChar char="à"/>
            </a:pPr>
            <a:r>
              <a:rPr lang="nl-BE" sz="1800" dirty="0" smtClean="0">
                <a:sym typeface="Wingdings" pitchFamily="2" charset="2"/>
              </a:rPr>
              <a:t> FACTORANALYSE</a:t>
            </a:r>
          </a:p>
          <a:p>
            <a:pPr>
              <a:buFont typeface="Wingdings"/>
              <a:buChar char="à"/>
            </a:pPr>
            <a:r>
              <a:rPr lang="nl-BE" sz="1800" dirty="0" smtClean="0">
                <a:sym typeface="Wingdings" pitchFamily="2" charset="2"/>
              </a:rPr>
              <a:t> REGRESSIEANALYSE</a:t>
            </a:r>
            <a:endParaRPr lang="nl-BE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09328"/>
            <a:ext cx="7315200" cy="579512"/>
          </a:xfrm>
        </p:spPr>
        <p:txBody>
          <a:bodyPr/>
          <a:lstStyle/>
          <a:p>
            <a:r>
              <a:rPr lang="nl-BE" sz="2000" dirty="0" smtClean="0"/>
              <a:t>Algemeen besluit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7315200" cy="4104456"/>
          </a:xfrm>
          <a:noFill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1800" dirty="0" smtClean="0"/>
              <a:t> Studenten met dyslexie vertonen uitvallen wat betreft snel hoofdrekenen.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Het is in de eerste plaats een </a:t>
            </a:r>
            <a:r>
              <a:rPr lang="nl-BE" sz="1800" b="1" dirty="0" smtClean="0"/>
              <a:t>tempoprobleem </a:t>
            </a:r>
            <a:r>
              <a:rPr lang="nl-BE" sz="1800" dirty="0" smtClean="0"/>
              <a:t>dat we ook vaststellen bij andere vaardigheden zoals lezen, aandacht en concentratie</a:t>
            </a:r>
          </a:p>
          <a:p>
            <a:pPr>
              <a:buFont typeface="Arial" pitchFamily="34" charset="0"/>
              <a:buChar char="•"/>
            </a:pPr>
            <a:endParaRPr lang="nl-BE" sz="1800" b="1" dirty="0" smtClean="0"/>
          </a:p>
          <a:p>
            <a:pPr>
              <a:buFont typeface="Arial" pitchFamily="34" charset="0"/>
              <a:buChar char="•"/>
            </a:pPr>
            <a:r>
              <a:rPr lang="nl-BE" sz="1800" b="1" dirty="0" smtClean="0"/>
              <a:t> </a:t>
            </a:r>
            <a:r>
              <a:rPr lang="nl-BE" sz="1800" dirty="0" smtClean="0"/>
              <a:t>Doet vragen rijzen bij </a:t>
            </a:r>
            <a:r>
              <a:rPr lang="nl-BE" sz="1800" b="1" dirty="0" smtClean="0"/>
              <a:t>comorbiditeit</a:t>
            </a:r>
            <a:r>
              <a:rPr lang="nl-BE" sz="1800" dirty="0" smtClean="0"/>
              <a:t>: hebben 60% van onze dyslexiegroep dan (semantische geheugen)</a:t>
            </a:r>
            <a:r>
              <a:rPr lang="nl-BE" sz="1800" dirty="0" err="1" smtClean="0"/>
              <a:t>dyscalculie</a:t>
            </a:r>
            <a:r>
              <a:rPr lang="nl-BE" sz="1800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Nood aan </a:t>
            </a:r>
            <a:r>
              <a:rPr lang="nl-BE" sz="1800" dirty="0" err="1" smtClean="0"/>
              <a:t>hernormering</a:t>
            </a:r>
            <a:r>
              <a:rPr lang="nl-BE" sz="1800" dirty="0" smtClean="0"/>
              <a:t> TTR voor adolescenten en volwassenen</a:t>
            </a:r>
          </a:p>
          <a:p>
            <a:r>
              <a:rPr lang="nl-BE" sz="1800" dirty="0" smtClean="0"/>
              <a:t>			of/en</a:t>
            </a:r>
            <a:endParaRPr lang="nl-BE" sz="6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</a:t>
            </a:r>
            <a:r>
              <a:rPr lang="nl-BE" sz="1800" dirty="0" smtClean="0"/>
              <a:t>Ontwikkeling van nieuw (zuiverder) testmateriaal (vb. CODE)</a:t>
            </a:r>
            <a:endParaRPr lang="nl-BE" sz="1800" dirty="0" smtClean="0"/>
          </a:p>
          <a:p>
            <a:pPr>
              <a:buFont typeface="Arial" pitchFamily="34" charset="0"/>
              <a:buChar char="•"/>
            </a:pPr>
            <a:endParaRPr lang="nl-BE" sz="1800" b="1" dirty="0" smtClean="0"/>
          </a:p>
          <a:p>
            <a:pPr>
              <a:buFont typeface="Arial" pitchFamily="34" charset="0"/>
              <a:buChar char="•"/>
            </a:pPr>
            <a:endParaRPr lang="nl-BE" sz="1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09328"/>
            <a:ext cx="7315200" cy="579512"/>
          </a:xfrm>
        </p:spPr>
        <p:txBody>
          <a:bodyPr/>
          <a:lstStyle/>
          <a:p>
            <a:r>
              <a:rPr lang="nl-BE" sz="2000" dirty="0" smtClean="0"/>
              <a:t>Besluit </a:t>
            </a:r>
            <a:r>
              <a:rPr lang="nl-BE" sz="2000" dirty="0" err="1" smtClean="0"/>
              <a:t>correlatie-onderzoek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7315200" cy="4104456"/>
          </a:xfrm>
          <a:noFill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BE" sz="1800" dirty="0" smtClean="0"/>
              <a:t> Goede correlaties met de </a:t>
            </a:r>
            <a:r>
              <a:rPr lang="nl-BE" sz="1800" dirty="0" err="1" smtClean="0"/>
              <a:t>cijferdoorstreeptaak</a:t>
            </a:r>
            <a:r>
              <a:rPr lang="nl-BE" sz="1800" dirty="0" smtClean="0"/>
              <a:t> (CDT</a:t>
            </a:r>
          </a:p>
          <a:p>
            <a:pPr lvl="1"/>
            <a:r>
              <a:rPr lang="nl-BE" sz="1400" dirty="0" smtClean="0"/>
              <a:t>CDT blijft goed correleren bij controlegroep maar niet bij dyslexiegroep na controle voor pseudowoorden in IQ</a:t>
            </a:r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dirty="0" smtClean="0"/>
              <a:t> Zwakke correlaties met de </a:t>
            </a:r>
            <a:r>
              <a:rPr lang="nl-BE" sz="1800" dirty="0" err="1" smtClean="0"/>
              <a:t>rapid</a:t>
            </a:r>
            <a:r>
              <a:rPr lang="nl-BE" sz="1800" dirty="0" smtClean="0"/>
              <a:t> </a:t>
            </a:r>
            <a:r>
              <a:rPr lang="nl-BE" sz="1800" dirty="0" err="1" smtClean="0"/>
              <a:t>naming</a:t>
            </a:r>
            <a:r>
              <a:rPr lang="nl-BE" sz="1800" dirty="0" smtClean="0"/>
              <a:t> </a:t>
            </a:r>
            <a:r>
              <a:rPr lang="nl-BE" sz="1800" dirty="0" err="1" smtClean="0"/>
              <a:t>digits</a:t>
            </a:r>
            <a:r>
              <a:rPr lang="nl-BE" sz="1800" dirty="0" smtClean="0"/>
              <a:t> (GL&amp;SCHR)</a:t>
            </a:r>
          </a:p>
          <a:p>
            <a:endParaRPr lang="nl-BE" sz="1800" dirty="0" smtClean="0"/>
          </a:p>
          <a:p>
            <a:pPr>
              <a:buFont typeface="Arial" pitchFamily="34" charset="0"/>
              <a:buChar char="•"/>
            </a:pPr>
            <a:r>
              <a:rPr lang="nl-BE" sz="1800" smtClean="0"/>
              <a:t> Opvallende </a:t>
            </a:r>
            <a:r>
              <a:rPr lang="nl-BE" sz="1800" dirty="0" smtClean="0"/>
              <a:t>verschillen tussen controlegroep en dyslexiegroep wat betreft fonologische taken</a:t>
            </a:r>
          </a:p>
          <a:p>
            <a:pPr lvl="1"/>
            <a:r>
              <a:rPr lang="nl-BE" sz="1400" dirty="0" smtClean="0"/>
              <a:t>correlaties fonologische taken controle &gt; dyslexie</a:t>
            </a:r>
          </a:p>
          <a:p>
            <a:pPr lvl="1"/>
            <a:r>
              <a:rPr lang="nl-BE" sz="1400" dirty="0" smtClean="0"/>
              <a:t>correlaties fonologische taken verdwijnen bij dyslexiegroep na controle voor pseudowoorden en IQ</a:t>
            </a:r>
          </a:p>
          <a:p>
            <a:endParaRPr lang="nl-BE" sz="1800" dirty="0" smtClean="0"/>
          </a:p>
          <a:p>
            <a:pPr>
              <a:buFont typeface="Arial" pitchFamily="34" charset="0"/>
              <a:buChar char="•"/>
            </a:pPr>
            <a:endParaRPr lang="nl-BE" sz="1800" dirty="0" smtClean="0"/>
          </a:p>
          <a:p>
            <a:r>
              <a:rPr lang="nl-BE" sz="10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133387" cy="35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141277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Bedankt voor jullie aandacht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0 L 0.01146 0.5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2. Situering onderzoek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r>
              <a:rPr lang="en-US" sz="1800" dirty="0" smtClean="0"/>
              <a:t>Centrum </a:t>
            </a:r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Leesonderzoek</a:t>
            </a:r>
            <a:r>
              <a:rPr lang="en-US" sz="1800" dirty="0" smtClean="0"/>
              <a:t> </a:t>
            </a:r>
            <a:r>
              <a:rPr lang="en-US" sz="1800" dirty="0" err="1" smtClean="0"/>
              <a:t>Vlaanderen</a:t>
            </a:r>
            <a:endParaRPr lang="en-US" sz="1800" dirty="0" smtClean="0"/>
          </a:p>
          <a:p>
            <a:endParaRPr lang="en-US" sz="2000" b="1" i="1" dirty="0" smtClean="0"/>
          </a:p>
          <a:p>
            <a:pPr lvl="1"/>
            <a:r>
              <a:rPr lang="en-US" sz="1800" dirty="0" err="1" smtClean="0"/>
              <a:t>Onder</a:t>
            </a:r>
            <a:r>
              <a:rPr lang="en-US" sz="1800" dirty="0" smtClean="0"/>
              <a:t> </a:t>
            </a:r>
            <a:r>
              <a:rPr lang="en-US" sz="1800" dirty="0" err="1" smtClean="0"/>
              <a:t>leiding</a:t>
            </a:r>
            <a:r>
              <a:rPr lang="en-US" sz="1800" dirty="0" smtClean="0"/>
              <a:t> van Marc Brysbaert</a:t>
            </a:r>
          </a:p>
          <a:p>
            <a:pPr lvl="1"/>
            <a:r>
              <a:rPr lang="en-US" sz="1800" dirty="0" err="1" smtClean="0"/>
              <a:t>Odysseusproject</a:t>
            </a:r>
            <a:r>
              <a:rPr lang="en-US" sz="1800" dirty="0" smtClean="0"/>
              <a:t> </a:t>
            </a:r>
            <a:r>
              <a:rPr lang="en-US" sz="1800" dirty="0" err="1" smtClean="0"/>
              <a:t>gesubsidieerd</a:t>
            </a:r>
            <a:r>
              <a:rPr lang="en-US" sz="1800" dirty="0" smtClean="0"/>
              <a:t> door de </a:t>
            </a:r>
            <a:r>
              <a:rPr lang="en-US" sz="1800" dirty="0" err="1" smtClean="0"/>
              <a:t>Vlaamse</a:t>
            </a:r>
            <a:r>
              <a:rPr lang="en-US" sz="1800" dirty="0" smtClean="0"/>
              <a:t> </a:t>
            </a:r>
            <a:r>
              <a:rPr lang="en-US" sz="1800" dirty="0" err="1" smtClean="0"/>
              <a:t>regering</a:t>
            </a:r>
            <a:endParaRPr lang="en-US" sz="1800" dirty="0" smtClean="0"/>
          </a:p>
          <a:p>
            <a:pPr lvl="1"/>
            <a:r>
              <a:rPr lang="en-US" sz="1800" dirty="0" smtClean="0"/>
              <a:t>3 </a:t>
            </a:r>
            <a:r>
              <a:rPr lang="en-US" sz="1800" dirty="0" err="1" smtClean="0"/>
              <a:t>onderzoeksdomeinen</a:t>
            </a:r>
            <a:endParaRPr lang="en-US" sz="1800" dirty="0" smtClean="0"/>
          </a:p>
          <a:p>
            <a:pPr lvl="2"/>
            <a:r>
              <a:rPr lang="en-US" sz="1600" dirty="0" err="1" smtClean="0"/>
              <a:t>Visuele</a:t>
            </a:r>
            <a:r>
              <a:rPr lang="en-US" sz="1600" dirty="0" smtClean="0"/>
              <a:t> </a:t>
            </a:r>
            <a:r>
              <a:rPr lang="en-US" sz="1600" dirty="0" err="1" smtClean="0"/>
              <a:t>woordherkenning</a:t>
            </a:r>
            <a:endParaRPr lang="en-US" sz="1600" dirty="0" smtClean="0"/>
          </a:p>
          <a:p>
            <a:pPr lvl="2"/>
            <a:r>
              <a:rPr lang="en-US" sz="1600" dirty="0" err="1" smtClean="0"/>
              <a:t>Taaldominantie</a:t>
            </a:r>
            <a:r>
              <a:rPr lang="en-US" sz="1600" dirty="0" smtClean="0"/>
              <a:t> en </a:t>
            </a:r>
            <a:r>
              <a:rPr lang="en-US" sz="1600" dirty="0" err="1" smtClean="0"/>
              <a:t>lateralisatie</a:t>
            </a:r>
            <a:endParaRPr lang="en-US" sz="1600" dirty="0" smtClean="0"/>
          </a:p>
          <a:p>
            <a:pPr lvl="2"/>
            <a:r>
              <a:rPr lang="en-US" sz="1600" dirty="0" err="1" smtClean="0"/>
              <a:t>Dyslexie</a:t>
            </a:r>
            <a:r>
              <a:rPr lang="en-US" sz="1600" dirty="0" smtClean="0"/>
              <a:t> in het </a:t>
            </a:r>
            <a:r>
              <a:rPr lang="en-US" sz="1600" dirty="0" err="1" smtClean="0"/>
              <a:t>hoger</a:t>
            </a:r>
            <a:r>
              <a:rPr lang="en-US" sz="1600" dirty="0" smtClean="0"/>
              <a:t> </a:t>
            </a:r>
            <a:r>
              <a:rPr lang="en-US" sz="1600" dirty="0" err="1" smtClean="0"/>
              <a:t>onderwijs</a:t>
            </a:r>
            <a:endParaRPr lang="en-US" sz="1600" dirty="0" smtClean="0"/>
          </a:p>
          <a:p>
            <a:pPr lvl="2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1296144" cy="12932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3. Doelstellingen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r>
              <a:rPr lang="nl-BE" sz="1900" dirty="0" smtClean="0"/>
              <a:t>Wetenschappelijk referentiekader voor de diagnostiek en de begeleiding van studenten met dyslexie in het hoger onderwijs</a:t>
            </a:r>
          </a:p>
          <a:p>
            <a:pPr lvl="1"/>
            <a:r>
              <a:rPr lang="nl-BE" sz="1800" dirty="0" smtClean="0"/>
              <a:t>Inventaris van noden en knelpunten </a:t>
            </a:r>
          </a:p>
          <a:p>
            <a:pPr lvl="1"/>
            <a:r>
              <a:rPr lang="nl-BE" sz="1800" dirty="0" err="1" smtClean="0"/>
              <a:t>Sterkte-zwakteanalyse</a:t>
            </a:r>
            <a:r>
              <a:rPr lang="nl-BE" sz="1800" dirty="0" smtClean="0"/>
              <a:t> </a:t>
            </a:r>
          </a:p>
          <a:p>
            <a:pPr lvl="1"/>
            <a:r>
              <a:rPr lang="nl-BE" sz="1800" dirty="0" smtClean="0"/>
              <a:t>Evaluatie van de faciliteiten</a:t>
            </a:r>
          </a:p>
          <a:p>
            <a:pPr marL="0" lvl="1" indent="0">
              <a:buNone/>
            </a:pPr>
            <a:endParaRPr lang="nl-BE" sz="1800" dirty="0" smtClean="0"/>
          </a:p>
          <a:p>
            <a:pPr marL="0" lvl="1" indent="0">
              <a:buNone/>
            </a:pPr>
            <a:endParaRPr lang="nl-BE" sz="1800" dirty="0" smtClean="0"/>
          </a:p>
          <a:p>
            <a:pPr marL="0" lvl="1" indent="0">
              <a:buNone/>
            </a:pPr>
            <a:endParaRPr lang="nl-BE" sz="1800" dirty="0" smtClean="0"/>
          </a:p>
          <a:p>
            <a:pPr marL="0" lvl="1" indent="0">
              <a:buNone/>
            </a:pPr>
            <a:r>
              <a:rPr lang="nl-BE" sz="1900" dirty="0" err="1" smtClean="0"/>
              <a:t>Validering</a:t>
            </a:r>
            <a:r>
              <a:rPr lang="nl-BE" sz="1900" dirty="0" smtClean="0"/>
              <a:t> van recent ontwikkelde testbatterijen voor  diagnostiek van dyslexie bij (jong)volwassenen</a:t>
            </a:r>
          </a:p>
          <a:p>
            <a:endParaRPr lang="nl-BE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3. Doelstellingen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r>
              <a:rPr lang="nl-BE" sz="1900" dirty="0" smtClean="0"/>
              <a:t>Longitudinale opvolging van een groep van 100 studenten met dyslexie</a:t>
            </a:r>
          </a:p>
          <a:p>
            <a:endParaRPr lang="nl-BE" sz="1900" dirty="0" smtClean="0"/>
          </a:p>
          <a:p>
            <a:pPr lvl="1"/>
            <a:r>
              <a:rPr lang="nl-BE" sz="1800" dirty="0" smtClean="0"/>
              <a:t>Bachelorstudies</a:t>
            </a:r>
          </a:p>
          <a:p>
            <a:pPr lvl="1"/>
            <a:r>
              <a:rPr lang="nl-BE" sz="1800" dirty="0" smtClean="0"/>
              <a:t>Slaagcijfers</a:t>
            </a:r>
          </a:p>
          <a:p>
            <a:endParaRPr lang="nl-BE" sz="1800" dirty="0" smtClean="0"/>
          </a:p>
          <a:p>
            <a:endParaRPr lang="nl-BE" sz="1800" dirty="0" smtClean="0"/>
          </a:p>
          <a:p>
            <a:endParaRPr lang="nl-BE" sz="1800" dirty="0" smtClean="0"/>
          </a:p>
          <a:p>
            <a:r>
              <a:rPr lang="nl-BE" sz="1900" dirty="0" smtClean="0"/>
              <a:t>Toetsen van bestaande theoretische verklaringsmodellen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4. Onderzoeksvragen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514350" indent="-514350"/>
            <a:r>
              <a:rPr lang="nl-BE" sz="2100" dirty="0" smtClean="0">
                <a:latin typeface="Arial (body)"/>
              </a:rPr>
              <a:t>1. Welke studenten met dyslexie komen terecht in het </a:t>
            </a:r>
          </a:p>
          <a:p>
            <a:pPr marL="514350" indent="-514350"/>
            <a:r>
              <a:rPr lang="nl-BE" sz="2100" dirty="0" smtClean="0">
                <a:latin typeface="Arial (body)"/>
              </a:rPr>
              <a:t>hoger onderwijs en wat is hun (cognitief) profiel?</a:t>
            </a:r>
          </a:p>
          <a:p>
            <a:pPr marL="514350" indent="-514350"/>
            <a:endParaRPr lang="nl-BE" sz="2100" dirty="0" smtClean="0">
              <a:latin typeface="Arial (body)"/>
            </a:endParaRPr>
          </a:p>
          <a:p>
            <a:pPr marL="514350" indent="-514350"/>
            <a:r>
              <a:rPr lang="nl-BE" sz="2100" dirty="0" smtClean="0">
                <a:latin typeface="Arial (body)"/>
              </a:rPr>
              <a:t>2. Welke invloed heeft dyslexie op het schools presteren in </a:t>
            </a:r>
          </a:p>
          <a:p>
            <a:pPr marL="514350" indent="-514350"/>
            <a:r>
              <a:rPr lang="nl-BE" sz="2100" dirty="0" smtClean="0">
                <a:latin typeface="Arial (body)"/>
              </a:rPr>
              <a:t>het hoger onderwijs?</a:t>
            </a:r>
          </a:p>
          <a:p>
            <a:pPr marL="514350" indent="-514350"/>
            <a:endParaRPr lang="nl-BE" sz="2400" dirty="0" smtClean="0">
              <a:latin typeface="Arial (body)"/>
            </a:endParaRPr>
          </a:p>
          <a:p>
            <a:pPr lvl="1"/>
            <a:r>
              <a:rPr lang="nl-BE" sz="1800" dirty="0" smtClean="0">
                <a:latin typeface="Arial (body)"/>
              </a:rPr>
              <a:t>Slaagkansen en beïnvloedende factoren</a:t>
            </a:r>
          </a:p>
          <a:p>
            <a:pPr lvl="1"/>
            <a:r>
              <a:rPr lang="nl-BE" sz="1800" dirty="0" smtClean="0">
                <a:latin typeface="Arial (body)"/>
              </a:rPr>
              <a:t>Overschakeling van richting</a:t>
            </a:r>
          </a:p>
          <a:p>
            <a:pPr lvl="1"/>
            <a:r>
              <a:rPr lang="nl-BE" sz="1800" dirty="0" smtClean="0">
                <a:latin typeface="Arial (body)"/>
              </a:rPr>
              <a:t>Drop out</a:t>
            </a:r>
          </a:p>
          <a:p>
            <a:pPr marL="514350" indent="-514350"/>
            <a:endParaRPr lang="nl-BE" sz="1800" dirty="0" smtClean="0">
              <a:latin typeface="Arial (body)"/>
            </a:endParaRP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440000"/>
            <a:ext cx="7200000" cy="5400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nl-BE" sz="2800" b="1" i="1" dirty="0" smtClean="0">
                <a:latin typeface="Calibri" pitchFamily="34" charset="0"/>
              </a:rPr>
              <a:t>4. Onderzoeksvragen</a:t>
            </a:r>
            <a:endParaRPr lang="en-US" sz="2800" b="1" i="1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60000"/>
            <a:ext cx="7200000" cy="3600000"/>
          </a:xfrm>
          <a:noFill/>
        </p:spPr>
        <p:txBody>
          <a:bodyPr>
            <a:normAutofit/>
          </a:bodyPr>
          <a:lstStyle/>
          <a:p>
            <a:pPr marL="514350" indent="-514350"/>
            <a:r>
              <a:rPr lang="nl-BE" sz="2100" dirty="0" smtClean="0">
                <a:latin typeface="Arial (body)"/>
              </a:rPr>
              <a:t>3. Welke specifieke problemen ervaren studenten met</a:t>
            </a:r>
          </a:p>
          <a:p>
            <a:pPr marL="514350" indent="-514350"/>
            <a:r>
              <a:rPr lang="nl-BE" sz="2100" dirty="0" smtClean="0">
                <a:latin typeface="Arial (body)"/>
              </a:rPr>
              <a:t>dyslexie in het hoger onderwijs? </a:t>
            </a:r>
          </a:p>
          <a:p>
            <a:pPr marL="514350" indent="-514350"/>
            <a:endParaRPr lang="nl-BE" sz="2100" dirty="0" smtClean="0">
              <a:latin typeface="Arial (body)"/>
            </a:endParaRPr>
          </a:p>
          <a:p>
            <a:pPr lvl="1"/>
            <a:r>
              <a:rPr lang="nl-BE" sz="1800" dirty="0" smtClean="0">
                <a:latin typeface="Arial (body)"/>
              </a:rPr>
              <a:t>In relatie tot lezen en spelling</a:t>
            </a:r>
          </a:p>
          <a:p>
            <a:pPr lvl="1"/>
            <a:r>
              <a:rPr lang="nl-BE" sz="1800" dirty="0" smtClean="0">
                <a:latin typeface="Arial (body)"/>
              </a:rPr>
              <a:t>Moderne vreemde talen</a:t>
            </a:r>
          </a:p>
          <a:p>
            <a:pPr lvl="1"/>
            <a:r>
              <a:rPr lang="nl-BE" sz="1800" dirty="0" smtClean="0">
                <a:latin typeface="Arial (body)"/>
              </a:rPr>
              <a:t>Geassocieerde problemen (geheugen, aandacht, rekenen) </a:t>
            </a:r>
          </a:p>
          <a:p>
            <a:pPr lvl="1"/>
            <a:r>
              <a:rPr lang="nl-BE" sz="1800" dirty="0" err="1" smtClean="0">
                <a:latin typeface="Arial (body)"/>
              </a:rPr>
              <a:t>Socio-emotionele</a:t>
            </a:r>
            <a:r>
              <a:rPr lang="nl-BE" sz="1800" dirty="0" smtClean="0">
                <a:latin typeface="Arial (body)"/>
              </a:rPr>
              <a:t> problemen  (zelfvertrouwen, faalangst)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Rekengroep 22/02/2011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</TotalTime>
  <Words>2887</Words>
  <Application>Microsoft Office PowerPoint</Application>
  <PresentationFormat>On-screen Show (4:3)</PresentationFormat>
  <Paragraphs>1423</Paragraphs>
  <Slides>49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pp</vt:lpstr>
      <vt:lpstr>Dyslexie in het hoger onderwijs</vt:lpstr>
      <vt:lpstr>Slide 2</vt:lpstr>
      <vt:lpstr>1. Inleiding</vt:lpstr>
      <vt:lpstr>2. Situering onderzoek</vt:lpstr>
      <vt:lpstr>2. Situering onderzoek</vt:lpstr>
      <vt:lpstr>3. Doelstellingen</vt:lpstr>
      <vt:lpstr>3. Doelstellingen</vt:lpstr>
      <vt:lpstr>4. Onderzoeksvragen</vt:lpstr>
      <vt:lpstr>4. Onderzoeksvragen</vt:lpstr>
      <vt:lpstr>4. Onderzoeksvragen</vt:lpstr>
      <vt:lpstr>5. Onderzoekspopulatie </vt:lpstr>
      <vt:lpstr>5. Onderzoekspopulatie </vt:lpstr>
      <vt:lpstr>6. Onderzoeksopzet</vt:lpstr>
      <vt:lpstr>6. Onderzoeksopzet : kwantitatief onderzoek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6. Onderzoeksopzet : kwalitatief onderzoek</vt:lpstr>
      <vt:lpstr>7. Resultaten</vt:lpstr>
      <vt:lpstr>Slide 27</vt:lpstr>
      <vt:lpstr>Slide 28</vt:lpstr>
      <vt:lpstr>Slide 29</vt:lpstr>
      <vt:lpstr>Slide 30</vt:lpstr>
      <vt:lpstr>8. Slaagcijfers</vt:lpstr>
      <vt:lpstr>8. Discussie</vt:lpstr>
      <vt:lpstr>8. Discussie</vt:lpstr>
      <vt:lpstr>8. Discussie</vt:lpstr>
      <vt:lpstr>8. Discussie</vt:lpstr>
      <vt:lpstr>9. Conclusie</vt:lpstr>
      <vt:lpstr>DEEL II:  Hoofdrekenvaardigheden bij studenten met dyslexie</vt:lpstr>
      <vt:lpstr>1. Tempotest Rekenen (de Vos, 1992)</vt:lpstr>
      <vt:lpstr>Vergelijking met bestaande normgroep (de Vos, 1992)</vt:lpstr>
      <vt:lpstr>Klinische scores</vt:lpstr>
      <vt:lpstr>Besluit normgroep TTR</vt:lpstr>
      <vt:lpstr>Correlatie-onderzoek</vt:lpstr>
      <vt:lpstr>Slide 43</vt:lpstr>
      <vt:lpstr>Slide 44</vt:lpstr>
      <vt:lpstr>Slide 45</vt:lpstr>
      <vt:lpstr>Besluit correlatie-onderzoek</vt:lpstr>
      <vt:lpstr>Algemeen besluit</vt:lpstr>
      <vt:lpstr>Besluit correlatie-onderzoek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Samenkomst begeleidingscommissie   doctoraat maaike callens 26 maart 2010</dc:title>
  <dc:creator>eline</dc:creator>
  <cp:lastModifiedBy>wim</cp:lastModifiedBy>
  <cp:revision>406</cp:revision>
  <dcterms:created xsi:type="dcterms:W3CDTF">2010-03-18T08:43:53Z</dcterms:created>
  <dcterms:modified xsi:type="dcterms:W3CDTF">2011-02-22T09:49:17Z</dcterms:modified>
</cp:coreProperties>
</file>